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8" r:id="rId1"/>
  </p:sldMasterIdLst>
  <p:notesMasterIdLst>
    <p:notesMasterId r:id="rId55"/>
  </p:notesMasterIdLst>
  <p:handoutMasterIdLst>
    <p:handoutMasterId r:id="rId56"/>
  </p:handoutMasterIdLst>
  <p:sldIdLst>
    <p:sldId id="256" r:id="rId2"/>
    <p:sldId id="323" r:id="rId3"/>
    <p:sldId id="307" r:id="rId4"/>
    <p:sldId id="309" r:id="rId5"/>
    <p:sldId id="346" r:id="rId6"/>
    <p:sldId id="308" r:id="rId7"/>
    <p:sldId id="321" r:id="rId8"/>
    <p:sldId id="325" r:id="rId9"/>
    <p:sldId id="326" r:id="rId10"/>
    <p:sldId id="322" r:id="rId11"/>
    <p:sldId id="324" r:id="rId12"/>
    <p:sldId id="329" r:id="rId13"/>
    <p:sldId id="328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43" r:id="rId24"/>
    <p:sldId id="344" r:id="rId25"/>
    <p:sldId id="339" r:id="rId26"/>
    <p:sldId id="340" r:id="rId27"/>
    <p:sldId id="342" r:id="rId28"/>
    <p:sldId id="310" r:id="rId29"/>
    <p:sldId id="311" r:id="rId30"/>
    <p:sldId id="312" r:id="rId31"/>
    <p:sldId id="313" r:id="rId32"/>
    <p:sldId id="314" r:id="rId33"/>
    <p:sldId id="315" r:id="rId34"/>
    <p:sldId id="305" r:id="rId35"/>
    <p:sldId id="316" r:id="rId36"/>
    <p:sldId id="317" r:id="rId37"/>
    <p:sldId id="302" r:id="rId38"/>
    <p:sldId id="298" r:id="rId39"/>
    <p:sldId id="292" r:id="rId40"/>
    <p:sldId id="294" r:id="rId41"/>
    <p:sldId id="264" r:id="rId42"/>
    <p:sldId id="295" r:id="rId43"/>
    <p:sldId id="300" r:id="rId44"/>
    <p:sldId id="296" r:id="rId45"/>
    <p:sldId id="263" r:id="rId46"/>
    <p:sldId id="304" r:id="rId47"/>
    <p:sldId id="278" r:id="rId48"/>
    <p:sldId id="281" r:id="rId49"/>
    <p:sldId id="282" r:id="rId50"/>
    <p:sldId id="283" r:id="rId51"/>
    <p:sldId id="318" r:id="rId52"/>
    <p:sldId id="345" r:id="rId53"/>
    <p:sldId id="320" r:id="rId54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charset="0"/>
        <a:ea typeface="ＭＳ Ｐゴシック" charset="0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Verdana" charset="0"/>
        <a:ea typeface="ＭＳ Ｐゴシック" charset="0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 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43" d="100"/>
          <a:sy n="143" d="100"/>
        </p:scale>
        <p:origin x="-1776" y="-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1493" y="-72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commentAuthors" Target="commentAuthors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5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</a:defRPr>
            </a:lvl1pPr>
          </a:lstStyle>
          <a:p>
            <a:r>
              <a:rPr lang="en-US"/>
              <a:t>Gildas Avoine</a:t>
            </a:r>
          </a:p>
        </p:txBody>
      </p:sp>
      <p:sp>
        <p:nvSpPr>
          <p:cNvPr id="135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Arial" charset="0"/>
              </a:defRPr>
            </a:lvl1pPr>
          </a:lstStyle>
          <a:p>
            <a:fld id="{1AFA0195-EFF1-8A4D-9405-3DB5AC8880E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9636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59338"/>
            <a:ext cx="5680075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</a:defRPr>
            </a:lvl1pPr>
          </a:lstStyle>
          <a:p>
            <a:r>
              <a:rPr lang="en-US"/>
              <a:t>Gildas Avoine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Arial" charset="0"/>
              </a:defRPr>
            </a:lvl1pPr>
          </a:lstStyle>
          <a:p>
            <a:fld id="{7A526488-AB5F-754F-8490-94419F728B4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7249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B3F84A-6DCB-6146-B39D-030C9A738A1E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www.scmagazine.com</a:t>
            </a:r>
            <a:r>
              <a:rPr lang="en-US" baseline="0" dirty="0" smtClean="0"/>
              <a:t>/top-five-data-breaches-in-2013so-far/slideshow/1387/#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D042F-9262-A344-B09F-FB37D4B461E6}" type="slidenum">
              <a:rPr lang="en-US"/>
              <a:pPr/>
              <a:t>39</a:t>
            </a:fld>
            <a:endParaRPr lang="en-US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number of companies who declare that they suffered from a security incident slightly decreases. Previous years, it was roughly 45%/45%.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73A358-9DC5-E44E-8C6A-55023042DAF1}" type="slidenum">
              <a:rPr lang="en-US"/>
              <a:pPr/>
              <a:t>40</a:t>
            </a:fld>
            <a:endParaRPr lang="en-US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4DB3F8-12BD-C54D-A9D5-64EFAF814DBA}" type="slidenum">
              <a:rPr lang="en-US"/>
              <a:pPr/>
              <a:t>41</a:t>
            </a:fld>
            <a:endParaRPr lang="en-US"/>
          </a:p>
        </p:txBody>
      </p:sp>
      <p:sp>
        <p:nvSpPr>
          <p:cNvPr id="160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0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AF7CE0-226E-504F-95D6-312D3DE534C7}" type="slidenum">
              <a:rPr lang="en-US"/>
              <a:pPr/>
              <a:t>42</a:t>
            </a:fld>
            <a:endParaRPr lang="en-US"/>
          </a:p>
        </p:txBody>
      </p:sp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150F4E-01F8-8D4C-AFFE-F2A5C97CD2D1}" type="slidenum">
              <a:rPr lang="en-US"/>
              <a:pPr/>
              <a:t>44</a:t>
            </a:fld>
            <a:endParaRPr lang="en-US"/>
          </a:p>
        </p:txBody>
      </p:sp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966946-B87D-1D43-B38A-487C15145578}" type="slidenum">
              <a:rPr lang="en-US"/>
              <a:pPr/>
              <a:t>45</a:t>
            </a:fld>
            <a:endParaRPr lang="en-US"/>
          </a:p>
        </p:txBody>
      </p:sp>
      <p:sp>
        <p:nvSpPr>
          <p:cNvPr id="158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8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835071-2B00-5948-A42A-4C18EBA21252}" type="slidenum">
              <a:rPr lang="en-US"/>
              <a:pPr/>
              <a:t>47</a:t>
            </a:fld>
            <a:endParaRPr 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C9126D-40EC-2A44-A37A-BCAEFA4FB383}" type="slidenum">
              <a:rPr lang="en-US"/>
              <a:pPr/>
              <a:t>48</a:t>
            </a:fld>
            <a:endParaRPr lang="en-US"/>
          </a:p>
        </p:txBody>
      </p:sp>
      <p:sp>
        <p:nvSpPr>
          <p:cNvPr id="19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238F15-8E0B-7646-89BA-E7ADDC1BEE02}" type="slidenum">
              <a:rPr lang="en-US"/>
              <a:pPr/>
              <a:t>49</a:t>
            </a:fld>
            <a:endParaRPr lang="en-US"/>
          </a:p>
        </p:txBody>
      </p:sp>
      <p:sp>
        <p:nvSpPr>
          <p:cNvPr id="197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9FE3120-1340-6D46-9BBB-BC3B7FE37923}" type="slidenum">
              <a:rPr lang="en-US"/>
              <a:pPr/>
              <a:t>50</a:t>
            </a:fld>
            <a:endParaRPr lang="en-US"/>
          </a:p>
        </p:txBody>
      </p:sp>
      <p:sp>
        <p:nvSpPr>
          <p:cNvPr id="19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6512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http://remibrossard.files.wordpress.com/2011/09/pendu11.gif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575" y="4624667"/>
            <a:ext cx="8556625" cy="131332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1934" y="5937990"/>
            <a:ext cx="7037266" cy="373162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F7AE7-EFC6-EC43-A55D-883298E007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Box 12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575E2-5C08-F846-AD9B-D73DC74F394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9CA5-FF11-D34C-BDC7-DA68A21CB4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8632-8F37-A141-A532-8CFCA48B4E0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F7AE7-EFC6-EC43-A55D-883298E007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F7AE7-EFC6-EC43-A55D-883298E007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F7AE7-EFC6-EC43-A55D-883298E007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F7AE7-EFC6-EC43-A55D-883298E007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6C0B4-58CD-A944-903E-38D5DB8F1C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3176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3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DBBDD6-568A-EE4E-BE07-ED72B4065E3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228F7AE7-EFC6-EC43-A55D-883298E007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Marco Canini, ©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622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70333117-EBFC-044C-B88B-49FB176B4E9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20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1904253"/>
            <a:ext cx="8727141" cy="451933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F7AE7-EFC6-EC43-A55D-883298E007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Rockwell"/>
                <a:ea typeface="+mj-ea"/>
                <a:cs typeface="Rockwel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BDF11DD4-9FA1-DC41-AC8A-B26E2EC1E38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3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E403BD-EF1F-4C4E-9DC9-E543A946428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2F0463-398F-0A40-BE40-39E77DF24E6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228F7AE7-EFC6-EC43-A55D-883298E007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F7AE7-EFC6-EC43-A55D-883298E007B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TextBox 11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accent3"/>
            </a:gs>
            <a:gs pos="75000">
              <a:schemeClr val="bg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706" y="484094"/>
            <a:ext cx="7853081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706" y="1600200"/>
            <a:ext cx="8727141" cy="4823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228F7AE7-EFC6-EC43-A55D-883298E007B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Rockwell"/>
          <a:ea typeface="+mj-ea"/>
          <a:cs typeface="Rockwell"/>
        </a:defRPr>
      </a:lvl1pPr>
    </p:titleStyle>
    <p:bodyStyle>
      <a:lvl1pPr marL="342000" indent="-342000" algn="l" defTabSz="914400" rtl="0" eaLnBrk="1" latinLnBrk="0" hangingPunct="1">
        <a:spcBef>
          <a:spcPts val="2000"/>
        </a:spcBef>
        <a:buClr>
          <a:schemeClr val="accent6"/>
        </a:buClr>
        <a:buSzPct val="75000"/>
        <a:buFont typeface="Wingdings" pitchFamily="2" charset="2"/>
        <a:buChar char="n"/>
        <a:defRPr sz="2800" kern="1200">
          <a:solidFill>
            <a:schemeClr val="tx1">
              <a:lumMod val="85000"/>
              <a:lumOff val="15000"/>
            </a:schemeClr>
          </a:solidFill>
          <a:latin typeface="Tahoma"/>
          <a:ea typeface="+mn-ea"/>
          <a:cs typeface="Tahoma"/>
        </a:defRPr>
      </a:lvl1pPr>
      <a:lvl2pPr marL="496800" indent="-270000" algn="l" defTabSz="914400" rtl="0" eaLnBrk="1" latinLnBrk="0" hangingPunct="1">
        <a:spcBef>
          <a:spcPts val="600"/>
        </a:spcBef>
        <a:buClr>
          <a:schemeClr val="accent2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85000"/>
              <a:lumOff val="15000"/>
            </a:schemeClr>
          </a:solidFill>
          <a:latin typeface="Tahoma"/>
          <a:ea typeface="+mn-ea"/>
          <a:cs typeface="Tahoma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4"/>
        </a:buClr>
        <a:buSzPct val="75000"/>
        <a:buFont typeface="Wingdings" pitchFamily="2" charset="2"/>
        <a:buChar char="n"/>
        <a:defRPr sz="1600" kern="1200">
          <a:solidFill>
            <a:schemeClr val="tx1">
              <a:lumMod val="85000"/>
              <a:lumOff val="15000"/>
            </a:schemeClr>
          </a:solidFill>
          <a:latin typeface="Tahoma"/>
          <a:ea typeface="+mn-ea"/>
          <a:cs typeface="Tahoma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4"/>
        </a:buClr>
        <a:buSzPct val="75000"/>
        <a:buFont typeface="Wingdings" pitchFamily="2" charset="2"/>
        <a:buChar char="n"/>
        <a:defRPr sz="1600" kern="1200">
          <a:solidFill>
            <a:schemeClr val="tx1">
              <a:lumMod val="85000"/>
              <a:lumOff val="15000"/>
            </a:schemeClr>
          </a:solidFill>
          <a:latin typeface="Tahoma"/>
          <a:ea typeface="+mn-ea"/>
          <a:cs typeface="Tahoma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600" kern="1200">
          <a:solidFill>
            <a:schemeClr val="tx1">
              <a:lumMod val="85000"/>
              <a:lumOff val="15000"/>
            </a:schemeClr>
          </a:solidFill>
          <a:latin typeface="Tahoma"/>
          <a:ea typeface="+mn-ea"/>
          <a:cs typeface="Tahom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perso.uclouvain.be/marco.canini/" TargetMode="External"/><Relationship Id="rId3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site/uclingi2347/" TargetMode="External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iazza.com/uclouvain.be/spring2014/ingi2347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uclouvain.be/22811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l.cam.ac.uk/~rja14/book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hyperlink" Target="http://www.cert.org" TargetMode="External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hyperlink" Target="http://www.gocsi.com/" TargetMode="External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openxmlformats.org/officeDocument/2006/relationships/image" Target="../media/image30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informationisbeautiful.net/visualizations/worlds-biggest-data-breaches-hacks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hyperlink" Target="http://www.informationisbeautiful.net/visualizations/worlds-biggest-data-breaches-hacks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40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owsmyssl.com/" TargetMode="External"/><Relationship Id="rId4" Type="http://schemas.openxmlformats.org/officeDocument/2006/relationships/hyperlink" Target="http://searchsecurity.techtarget.com/opinion/Thirteen-principles-to-ensure-enterprise-system-securit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etterCrypto.org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vimeo.com/25118844" TargetMode="External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iegel.de/international/world/a-941262.html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://youtu.be/vILAlhwUgIU" TargetMode="External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410200"/>
            <a:ext cx="7037266" cy="9009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INGI2347: COMPUTER SYSTEM SECURITY (Spring 2014)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Marco Canini</a:t>
            </a:r>
            <a:endParaRPr lang="en-US" dirty="0"/>
          </a:p>
        </p:txBody>
      </p:sp>
      <p:pic>
        <p:nvPicPr>
          <p:cNvPr id="2" name="Picture 1" descr="UCL_mention_RVB_we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800" y="4495800"/>
            <a:ext cx="1111383" cy="15392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219200"/>
            <a:ext cx="4041430" cy="303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82066" y="381000"/>
            <a:ext cx="1947334" cy="1765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2514600"/>
            <a:ext cx="1936963" cy="1752600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152400" y="6400800"/>
            <a:ext cx="6580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9pPr>
          </a:lstStyle>
          <a:p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Lecture slides adapted from UCL INGI2347 by </a:t>
            </a:r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Gildas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Avoine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Upenn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CSE331 by Steve </a:t>
            </a:r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Zdancewic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Reproduced with permission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Introduction</a:t>
            </a:r>
            <a:endParaRPr lang="en-US" dirty="0">
              <a:solidFill>
                <a:schemeClr val="accent6"/>
              </a:solidFill>
            </a:endParaRPr>
          </a:p>
          <a:p>
            <a:r>
              <a:rPr lang="en-US" dirty="0" smtClean="0">
                <a:solidFill>
                  <a:schemeClr val="accent5"/>
                </a:solidFill>
              </a:rPr>
              <a:t>Course logistics</a:t>
            </a:r>
          </a:p>
          <a:p>
            <a:r>
              <a:rPr lang="en-US" dirty="0" smtClean="0"/>
              <a:t>What is security?</a:t>
            </a:r>
          </a:p>
          <a:p>
            <a:r>
              <a:rPr lang="en-US" dirty="0" smtClean="0"/>
              <a:t>CSI Survey</a:t>
            </a:r>
          </a:p>
          <a:p>
            <a:r>
              <a:rPr lang="en-US" dirty="0" smtClean="0"/>
              <a:t>Risk Analysis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5F18F8-E20F-B848-93BB-35305BEBEF4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Lecture 1</a:t>
            </a:r>
            <a:endParaRPr lang="en-US" dirty="0"/>
          </a:p>
        </p:txBody>
      </p:sp>
      <p:pic>
        <p:nvPicPr>
          <p:cNvPr id="8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905000"/>
            <a:ext cx="495300" cy="495300"/>
          </a:xfrm>
          <a:prstGeom prst="rect">
            <a:avLst/>
          </a:prstGeom>
          <a:noFill/>
        </p:spPr>
      </p:pic>
      <p:grpSp>
        <p:nvGrpSpPr>
          <p:cNvPr id="9" name="Group 6"/>
          <p:cNvGrpSpPr/>
          <p:nvPr/>
        </p:nvGrpSpPr>
        <p:grpSpPr>
          <a:xfrm>
            <a:off x="3200400" y="2667000"/>
            <a:ext cx="695325" cy="419100"/>
            <a:chOff x="6143624" y="2514600"/>
            <a:chExt cx="695325" cy="419100"/>
          </a:xfrm>
        </p:grpSpPr>
        <p:sp>
          <p:nvSpPr>
            <p:cNvPr id="10" name="Right Arrow 9"/>
            <p:cNvSpPr/>
            <p:nvPr/>
          </p:nvSpPr>
          <p:spPr bwMode="auto">
            <a:xfrm rot="10800000">
              <a:off x="6143624" y="2514600"/>
              <a:ext cx="695325" cy="419100"/>
            </a:xfrm>
            <a:prstGeom prst="rightArrow">
              <a:avLst/>
            </a:prstGeom>
            <a:solidFill>
              <a:schemeClr val="accent5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15838" y="2611083"/>
              <a:ext cx="4915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ahoma"/>
                  <a:cs typeface="Tahoma"/>
                </a:rPr>
                <a:t>NEXT</a:t>
              </a:r>
              <a:endParaRPr lang="en-US" sz="1000" dirty="0">
                <a:latin typeface="Tahoma"/>
                <a:cs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796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Staff</a:t>
            </a:r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1752600" y="1600200"/>
            <a:ext cx="7176247" cy="4823385"/>
          </a:xfrm>
        </p:spPr>
        <p:txBody>
          <a:bodyPr/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Marco Canini</a:t>
            </a:r>
            <a:endParaRPr lang="en-US" dirty="0"/>
          </a:p>
          <a:p>
            <a:pPr lvl="1"/>
            <a:r>
              <a:rPr lang="en-US" dirty="0" err="1"/>
              <a:t>Réaumur</a:t>
            </a:r>
            <a:r>
              <a:rPr lang="en-US" dirty="0"/>
              <a:t> A</a:t>
            </a:r>
            <a:r>
              <a:rPr lang="en-US" dirty="0" smtClean="0"/>
              <a:t>-049, x7-4832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Xavier </a:t>
            </a:r>
            <a:r>
              <a:rPr lang="en-US" dirty="0" err="1">
                <a:solidFill>
                  <a:srgbClr val="FF0000"/>
                </a:solidFill>
              </a:rPr>
              <a:t>Carpent</a:t>
            </a:r>
            <a:r>
              <a:rPr lang="en-US" dirty="0"/>
              <a:t> </a:t>
            </a:r>
            <a:r>
              <a:rPr lang="en-US" sz="2400" dirty="0"/>
              <a:t>(</a:t>
            </a:r>
            <a:r>
              <a:rPr lang="en-US" sz="2400" dirty="0" smtClean="0"/>
              <a:t>TA)</a:t>
            </a:r>
            <a:endParaRPr lang="en-US" sz="2400" dirty="0"/>
          </a:p>
          <a:p>
            <a:pPr lvl="1"/>
            <a:r>
              <a:rPr lang="en-US" dirty="0" err="1"/>
              <a:t>Réaumur</a:t>
            </a:r>
            <a:r>
              <a:rPr lang="en-US" dirty="0"/>
              <a:t> A-</a:t>
            </a:r>
            <a:r>
              <a:rPr lang="en-US" dirty="0" smtClean="0"/>
              <a:t>140, x7-9102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FF9C-38D3-1447-A397-FB5FD122D45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4255800"/>
            <a:ext cx="1296610" cy="1764000"/>
          </a:xfrm>
          <a:prstGeom prst="rect">
            <a:avLst/>
          </a:prstGeom>
        </p:spPr>
      </p:pic>
      <p:pic>
        <p:nvPicPr>
          <p:cNvPr id="14" name="Picture 13" descr="me-ucl-small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828800"/>
            <a:ext cx="1295399" cy="17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834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Schedule and Rooms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Mondays</a:t>
            </a:r>
            <a:r>
              <a:rPr lang="en-US" dirty="0" smtClean="0"/>
              <a:t> </a:t>
            </a:r>
            <a:r>
              <a:rPr lang="en-US" dirty="0"/>
              <a:t>14:00 to 16:00, BARB </a:t>
            </a:r>
            <a:r>
              <a:rPr lang="en-US" dirty="0" smtClean="0"/>
              <a:t>11</a:t>
            </a:r>
            <a:endParaRPr lang="en-US" dirty="0"/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Tuesdays</a:t>
            </a:r>
            <a:r>
              <a:rPr lang="en-US" dirty="0" smtClean="0"/>
              <a:t> 8:30 </a:t>
            </a:r>
            <a:r>
              <a:rPr lang="en-US" dirty="0"/>
              <a:t>to </a:t>
            </a:r>
            <a:r>
              <a:rPr lang="en-US" dirty="0" smtClean="0"/>
              <a:t>10:30</a:t>
            </a:r>
            <a:r>
              <a:rPr lang="en-US" dirty="0"/>
              <a:t>, BARB </a:t>
            </a:r>
            <a:r>
              <a:rPr lang="en-US" dirty="0" smtClean="0"/>
              <a:t>20</a:t>
            </a:r>
            <a:endParaRPr lang="en-US" dirty="0"/>
          </a:p>
          <a:p>
            <a:endParaRPr lang="en-US" dirty="0"/>
          </a:p>
          <a:p>
            <a:r>
              <a:rPr lang="en-US" dirty="0"/>
              <a:t>Check </a:t>
            </a:r>
            <a:r>
              <a:rPr lang="en-US" dirty="0">
                <a:solidFill>
                  <a:srgbClr val="FF0000"/>
                </a:solidFill>
              </a:rPr>
              <a:t>regularly</a:t>
            </a:r>
            <a:r>
              <a:rPr lang="en-US" dirty="0"/>
              <a:t> the online calendar!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FF9C-38D3-1447-A397-FB5FD122D45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068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Language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 smtClean="0">
              <a:solidFill>
                <a:schemeClr val="accent2"/>
              </a:solidFill>
            </a:endParaRPr>
          </a:p>
          <a:p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2"/>
                </a:solidFill>
              </a:rPr>
              <a:t>This course – including all supports (lectures, exercises, exam) – is in English</a:t>
            </a:r>
          </a:p>
          <a:p>
            <a:pPr lvl="1"/>
            <a:r>
              <a:rPr lang="en-US" dirty="0" smtClean="0">
                <a:solidFill>
                  <a:schemeClr val="accent2"/>
                </a:solidFill>
              </a:rPr>
              <a:t>French if necessary</a:t>
            </a:r>
          </a:p>
          <a:p>
            <a:pPr lvl="2"/>
            <a:r>
              <a:rPr lang="en-US" dirty="0" smtClean="0">
                <a:solidFill>
                  <a:schemeClr val="accent2"/>
                </a:solidFill>
              </a:rPr>
              <a:t>If </a:t>
            </a:r>
            <a:r>
              <a:rPr lang="en-US" dirty="0">
                <a:solidFill>
                  <a:schemeClr val="accent2"/>
                </a:solidFill>
              </a:rPr>
              <a:t>you plan to give your answers in </a:t>
            </a:r>
            <a:r>
              <a:rPr lang="en-US" dirty="0" smtClean="0">
                <a:solidFill>
                  <a:schemeClr val="accent2"/>
                </a:solidFill>
              </a:rPr>
              <a:t>French, contact the course staff by end of Feb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FF9C-38D3-1447-A397-FB5FD122D45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35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A priori Master 1</a:t>
            </a:r>
            <a:r>
              <a:rPr lang="en-US" baseline="30000" dirty="0"/>
              <a:t>st</a:t>
            </a:r>
            <a:r>
              <a:rPr lang="en-US" dirty="0"/>
              <a:t> or 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smtClean="0"/>
              <a:t>Year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Would like to learn basic security principles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Background knowledge in </a:t>
            </a:r>
            <a:r>
              <a:rPr lang="en-US" dirty="0" smtClean="0">
                <a:solidFill>
                  <a:srgbClr val="FF0000"/>
                </a:solidFill>
              </a:rPr>
              <a:t>computer networks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(e.g., INGI2141 or ELEC2920)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SMTP, Telnet, IP, TCP, UDP, ARP, MAC, OSI layered model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Reference: “Computer Networks” by Andrew </a:t>
            </a:r>
            <a:r>
              <a:rPr lang="en-US" dirty="0" err="1" smtClean="0"/>
              <a:t>Tanenbaum</a:t>
            </a: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Basic </a:t>
            </a:r>
            <a:r>
              <a:rPr lang="en-US" dirty="0">
                <a:solidFill>
                  <a:srgbClr val="FF0000"/>
                </a:solidFill>
              </a:rPr>
              <a:t>programming </a:t>
            </a:r>
            <a:r>
              <a:rPr lang="en-US" dirty="0" smtClean="0">
                <a:solidFill>
                  <a:srgbClr val="FF0000"/>
                </a:solidFill>
              </a:rPr>
              <a:t>skills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(FSAB1401 </a:t>
            </a:r>
            <a:r>
              <a:rPr lang="en-US" dirty="0"/>
              <a:t>or equiv.</a:t>
            </a:r>
            <a:r>
              <a:rPr lang="en-US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Familiarity with Java or C/C++, Python, bash scripting…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FF9C-38D3-1447-A397-FB5FD122D45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159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A</a:t>
            </a:r>
            <a:r>
              <a:rPr lang="en-US" dirty="0" smtClean="0"/>
              <a:t>ctivities</a:t>
            </a:r>
            <a:endParaRPr lang="en-US" dirty="0"/>
          </a:p>
        </p:txBody>
      </p:sp>
      <p:sp>
        <p:nvSpPr>
          <p:cNvPr id="880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Lectures</a:t>
            </a:r>
            <a:endParaRPr lang="en-US" dirty="0"/>
          </a:p>
          <a:p>
            <a:pPr lvl="1"/>
            <a:r>
              <a:rPr lang="en-US" dirty="0"/>
              <a:t>No lecture notes but reference </a:t>
            </a:r>
            <a:r>
              <a:rPr lang="en-US" dirty="0" smtClean="0"/>
              <a:t>book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Exercises</a:t>
            </a:r>
            <a:r>
              <a:rPr lang="en-US" dirty="0"/>
              <a:t> (classroom or computer room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Challenges</a:t>
            </a:r>
            <a:r>
              <a:rPr lang="en-US" dirty="0"/>
              <a:t> (taken into account for </a:t>
            </a:r>
            <a:r>
              <a:rPr lang="en-US" dirty="0" smtClean="0"/>
              <a:t>grading)</a:t>
            </a:r>
            <a:endParaRPr lang="en-US" dirty="0"/>
          </a:p>
        </p:txBody>
      </p:sp>
      <p:pic>
        <p:nvPicPr>
          <p:cNvPr id="88070" name="Picture 6" descr="CLASSROO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1371600"/>
            <a:ext cx="1633538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071" name="Text Box 7"/>
          <p:cNvSpPr txBox="1">
            <a:spLocks noChangeArrowheads="1"/>
          </p:cNvSpPr>
          <p:nvPr/>
        </p:nvSpPr>
        <p:spPr bwMode="auto">
          <a:xfrm>
            <a:off x="6781800" y="2057400"/>
            <a:ext cx="20574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000" dirty="0">
                <a:solidFill>
                  <a:schemeClr val="folHlink"/>
                </a:solidFill>
              </a:rPr>
              <a:t>http://</a:t>
            </a:r>
            <a:r>
              <a:rPr lang="en-US" sz="1000" dirty="0" err="1">
                <a:solidFill>
                  <a:schemeClr val="folHlink"/>
                </a:solidFill>
              </a:rPr>
              <a:t>peerprograms.ubc.ca</a:t>
            </a:r>
            <a:r>
              <a:rPr lang="en-US" sz="1000" dirty="0">
                <a:solidFill>
                  <a:schemeClr val="folHlink"/>
                </a:solidFill>
              </a:rPr>
              <a:t>/2011/01/12/what-</a:t>
            </a:r>
            <a:r>
              <a:rPr lang="en-US" sz="1000" dirty="0" err="1">
                <a:solidFill>
                  <a:schemeClr val="folHlink"/>
                </a:solidFill>
              </a:rPr>
              <a:t>i</a:t>
            </a:r>
            <a:r>
              <a:rPr lang="en-US" sz="1000" dirty="0">
                <a:solidFill>
                  <a:schemeClr val="folHlink"/>
                </a:solidFill>
              </a:rPr>
              <a:t>-learned-in-class-today/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FF9C-38D3-1447-A397-FB5FD122D45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78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Lectures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</a:t>
            </a:r>
            <a:r>
              <a:rPr lang="en-US" dirty="0">
                <a:solidFill>
                  <a:schemeClr val="accent2"/>
                </a:solidFill>
              </a:rPr>
              <a:t>on time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If you come, this means you studied the </a:t>
            </a:r>
            <a:r>
              <a:rPr lang="en-US" dirty="0">
                <a:solidFill>
                  <a:schemeClr val="accent2"/>
                </a:solidFill>
              </a:rPr>
              <a:t>previous </a:t>
            </a:r>
            <a:r>
              <a:rPr lang="en-US" dirty="0" smtClean="0">
                <a:solidFill>
                  <a:schemeClr val="accent2"/>
                </a:solidFill>
              </a:rPr>
              <a:t>lecture</a:t>
            </a:r>
          </a:p>
          <a:p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FF9C-38D3-1447-A397-FB5FD122D45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75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Textbook</a:t>
            </a:r>
          </a:p>
        </p:txBody>
      </p:sp>
      <p:sp>
        <p:nvSpPr>
          <p:cNvPr id="92186" name="Rectangle 26"/>
          <p:cNvSpPr>
            <a:spLocks noGrp="1" noChangeArrowheads="1"/>
          </p:cNvSpPr>
          <p:nvPr>
            <p:ph idx="1"/>
          </p:nvPr>
        </p:nvSpPr>
        <p:spPr>
          <a:xfrm>
            <a:off x="3505200" y="1600200"/>
            <a:ext cx="5423647" cy="482338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FF0000"/>
                </a:solidFill>
              </a:rPr>
              <a:t>“Computer </a:t>
            </a:r>
            <a:r>
              <a:rPr lang="en-US" dirty="0">
                <a:solidFill>
                  <a:srgbClr val="FF0000"/>
                </a:solidFill>
              </a:rPr>
              <a:t>System Security, Basic Concepts and Solved </a:t>
            </a:r>
            <a:r>
              <a:rPr lang="en-US" dirty="0" smtClean="0">
                <a:solidFill>
                  <a:srgbClr val="FF0000"/>
                </a:solidFill>
              </a:rPr>
              <a:t>Exercises”</a:t>
            </a:r>
            <a:r>
              <a:rPr lang="en-US" dirty="0" smtClean="0"/>
              <a:t>, </a:t>
            </a:r>
            <a:r>
              <a:rPr lang="en-US" dirty="0" err="1"/>
              <a:t>Avoine</a:t>
            </a:r>
            <a:r>
              <a:rPr lang="en-US" dirty="0"/>
              <a:t>, </a:t>
            </a:r>
            <a:r>
              <a:rPr lang="en-US" dirty="0" err="1"/>
              <a:t>Junod</a:t>
            </a:r>
            <a:r>
              <a:rPr lang="en-US" dirty="0"/>
              <a:t>, and </a:t>
            </a:r>
            <a:r>
              <a:rPr lang="en-US" dirty="0" err="1"/>
              <a:t>Oechslin</a:t>
            </a:r>
            <a:r>
              <a:rPr lang="en-US" dirty="0"/>
              <a:t>, 270 pages, EPFL Press &amp; CRC Press, English, 978-</a:t>
            </a:r>
            <a:r>
              <a:rPr lang="en-US" dirty="0" smtClean="0"/>
              <a:t>1420046209, 2007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dirty="0"/>
              <a:t>Book is </a:t>
            </a:r>
            <a:r>
              <a:rPr lang="en-US" dirty="0">
                <a:solidFill>
                  <a:srgbClr val="FF0000"/>
                </a:solidFill>
              </a:rPr>
              <a:t>not </a:t>
            </a:r>
            <a:r>
              <a:rPr lang="en-US" dirty="0" smtClean="0">
                <a:solidFill>
                  <a:srgbClr val="FF0000"/>
                </a:solidFill>
              </a:rPr>
              <a:t>mandatory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Available </a:t>
            </a:r>
            <a:r>
              <a:rPr lang="en-US" dirty="0"/>
              <a:t>in the library or at the bookstore </a:t>
            </a:r>
            <a:r>
              <a:rPr lang="en-US" dirty="0" smtClean="0"/>
              <a:t>Agora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smtClean="0"/>
              <a:t>version 2010 </a:t>
            </a:r>
            <a:r>
              <a:rPr lang="en-US" dirty="0"/>
              <a:t>in French </a:t>
            </a:r>
            <a:r>
              <a:rPr lang="en-US" dirty="0" smtClean="0"/>
              <a:t>available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INGI2347 </a:t>
            </a:r>
            <a:r>
              <a:rPr lang="en-US" dirty="0"/>
              <a:t>covers </a:t>
            </a:r>
            <a:r>
              <a:rPr lang="en-US" dirty="0">
                <a:solidFill>
                  <a:srgbClr val="FF0000"/>
                </a:solidFill>
              </a:rPr>
              <a:t>chapters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1 to </a:t>
            </a:r>
            <a:r>
              <a:rPr lang="en-US" dirty="0" smtClean="0">
                <a:solidFill>
                  <a:srgbClr val="FF0000"/>
                </a:solidFill>
              </a:rPr>
              <a:t>7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FF9C-38D3-1447-A397-FB5FD122D45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92188" name="Picture 28" descr="book-co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258286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9" name="Picture 29" descr="97827117486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01850" y="4495800"/>
            <a:ext cx="14033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2186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</a:t>
            </a:r>
            <a:r>
              <a:rPr lang="en-US" dirty="0"/>
              <a:t>Exercises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Exercise and solution sheets </a:t>
            </a:r>
            <a:r>
              <a:rPr lang="en-US" dirty="0">
                <a:solidFill>
                  <a:srgbClr val="FF0000"/>
                </a:solidFill>
              </a:rPr>
              <a:t>provided</a:t>
            </a:r>
            <a:r>
              <a:rPr lang="en-US" dirty="0"/>
              <a:t> (printed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  <a:p>
            <a:r>
              <a:rPr lang="en-US" dirty="0"/>
              <a:t>Do not distribute (</a:t>
            </a:r>
            <a:r>
              <a:rPr lang="en-US" dirty="0">
                <a:solidFill>
                  <a:srgbClr val="FF0000"/>
                </a:solidFill>
              </a:rPr>
              <a:t>copyrighted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FF9C-38D3-1447-A397-FB5FD122D45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541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Practical exercises to be done </a:t>
            </a:r>
            <a:r>
              <a:rPr lang="en-US" dirty="0" smtClean="0"/>
              <a:t>«</a:t>
            </a:r>
            <a:r>
              <a:rPr lang="en-US" dirty="0" smtClean="0">
                <a:solidFill>
                  <a:srgbClr val="FF0000"/>
                </a:solidFill>
              </a:rPr>
              <a:t>at home</a:t>
            </a:r>
            <a:r>
              <a:rPr lang="en-US" dirty="0" smtClean="0"/>
              <a:t>»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Challenge on TMTO evaluated in INTEL </a:t>
            </a:r>
            <a:r>
              <a:rPr lang="en-US" dirty="0" smtClean="0"/>
              <a:t>room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Challenges announced during the lectures or the exercises, solved during the </a:t>
            </a:r>
            <a:r>
              <a:rPr lang="en-US" dirty="0" smtClean="0"/>
              <a:t>exercises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1 to 4 weeks to solve each </a:t>
            </a:r>
            <a:r>
              <a:rPr lang="en-US" dirty="0" smtClean="0"/>
              <a:t>challenge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/>
              <a:t>3 challenges</a:t>
            </a:r>
            <a:r>
              <a:rPr lang="en-US" dirty="0"/>
              <a:t> over </a:t>
            </a:r>
            <a:r>
              <a:rPr lang="en-US" dirty="0" smtClean="0"/>
              <a:t>this term; </a:t>
            </a:r>
            <a:r>
              <a:rPr lang="en-US" b="1" dirty="0" smtClean="0"/>
              <a:t>all mandatory</a:t>
            </a:r>
            <a:endParaRPr lang="en-US" b="1" dirty="0"/>
          </a:p>
          <a:p>
            <a:pPr>
              <a:lnSpc>
                <a:spcPct val="120000"/>
              </a:lnSpc>
            </a:pPr>
            <a:r>
              <a:rPr lang="en-US" dirty="0" smtClean="0"/>
              <a:t>Each challenge gives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2 </a:t>
            </a:r>
            <a:r>
              <a:rPr lang="en-US" b="1" dirty="0" err="1" smtClean="0">
                <a:solidFill>
                  <a:schemeClr val="accent2"/>
                </a:solidFill>
              </a:rPr>
              <a:t>pts</a:t>
            </a:r>
            <a:endParaRPr lang="en-US" b="1" dirty="0"/>
          </a:p>
          <a:p>
            <a:pPr>
              <a:lnSpc>
                <a:spcPct val="120000"/>
              </a:lnSpc>
            </a:pPr>
            <a:r>
              <a:rPr lang="en-US" b="1" dirty="0" smtClean="0"/>
              <a:t>No collaboration on individual homework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(remember when posting messages on Piazza)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FF9C-38D3-1447-A397-FB5FD122D45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04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My name: Marco </a:t>
            </a:r>
            <a:r>
              <a:rPr lang="en-US" dirty="0" smtClean="0"/>
              <a:t>Canini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New faculty member at INGI</a:t>
            </a:r>
          </a:p>
          <a:p>
            <a:pPr lvl="1"/>
            <a:r>
              <a:rPr lang="en-US" dirty="0" smtClean="0"/>
              <a:t>Supplying </a:t>
            </a:r>
            <a:r>
              <a:rPr lang="en-US" dirty="0" err="1" smtClean="0"/>
              <a:t>Gildas</a:t>
            </a:r>
            <a:r>
              <a:rPr lang="en-US" dirty="0" smtClean="0"/>
              <a:t> </a:t>
            </a:r>
            <a:r>
              <a:rPr lang="en-US" dirty="0" err="1" smtClean="0"/>
              <a:t>Avoine</a:t>
            </a:r>
            <a:r>
              <a:rPr lang="en-US" dirty="0" smtClean="0"/>
              <a:t> for this course</a:t>
            </a:r>
          </a:p>
          <a:p>
            <a:endParaRPr lang="en-US" dirty="0"/>
          </a:p>
          <a:p>
            <a:r>
              <a:rPr lang="en-US" dirty="0" smtClean="0"/>
              <a:t>Research interests:</a:t>
            </a:r>
          </a:p>
          <a:p>
            <a:pPr lvl="1"/>
            <a:r>
              <a:rPr lang="en-US" dirty="0" smtClean="0"/>
              <a:t>Software-Defined, Reliable Networked Systems</a:t>
            </a:r>
          </a:p>
          <a:p>
            <a:pPr lvl="1"/>
            <a:r>
              <a:rPr lang="en-US" dirty="0" smtClean="0"/>
              <a:t>Cloud Computing</a:t>
            </a:r>
          </a:p>
          <a:p>
            <a:pPr lvl="1"/>
            <a:r>
              <a:rPr lang="en-US" dirty="0"/>
              <a:t>See also: </a:t>
            </a:r>
            <a:r>
              <a:rPr lang="en-US" dirty="0">
                <a:hlinkClick r:id="rId2"/>
              </a:rPr>
              <a:t>http://perso.uclouvain.be/marco.canini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 descr="me-ucl-small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72200" y="1219200"/>
            <a:ext cx="1295399" cy="1748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3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</a:t>
            </a:r>
            <a:r>
              <a:rPr lang="en-US" dirty="0" smtClean="0"/>
              <a:t>2013/14)</a:t>
            </a:r>
            <a:endParaRPr lang="en-US" dirty="0"/>
          </a:p>
        </p:txBody>
      </p:sp>
      <p:graphicFrame>
        <p:nvGraphicFramePr>
          <p:cNvPr id="144719" name="Group 33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0103321"/>
              </p:ext>
            </p:extLst>
          </p:nvPr>
        </p:nvGraphicFramePr>
        <p:xfrm>
          <a:off x="201613" y="1600200"/>
          <a:ext cx="8726488" cy="2905126"/>
        </p:xfrm>
        <a:graphic>
          <a:graphicData uri="http://schemas.openxmlformats.org/drawingml/2006/table">
            <a:tbl>
              <a:tblPr/>
              <a:tblGrid>
                <a:gridCol w="1550987"/>
                <a:gridCol w="990600"/>
                <a:gridCol w="1676400"/>
                <a:gridCol w="1530655"/>
                <a:gridCol w="2977846"/>
              </a:tblGrid>
              <a:tr h="4651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Number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96961" marR="96961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Points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96961" marR="9696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Announced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96961" marR="9696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Deadline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96961" marR="96961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Content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96961" marR="96961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Challenge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96961" marR="9696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  <a:b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</a:b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96961" marR="969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4 Feb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/>
                      </a:r>
                      <a:b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</a:b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96961" marR="969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24 Feb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(23:59)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96961" marR="969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Web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Security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96961" marR="9696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Challenge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96961" marR="9696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  <a:b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</a:b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96961" marR="969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18 Mar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/>
                      </a:r>
                      <a:b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</a:b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96961" marR="969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 Apr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(23:59)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96961" marR="969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Password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Cracking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96961" marR="9696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43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Challenge 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96961" marR="96961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</a:t>
                      </a:r>
                      <a:b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</a:b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96961" marR="969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18 Mar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/>
                      </a:r>
                      <a:b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</a:b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96961" marR="969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23 Apr</a:t>
                      </a:r>
                    </a:p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(23:59)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96961" marR="9696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Time-memory Trade-</a:t>
                      </a: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off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/>
                        <a:ea typeface="ＭＳ Ｐゴシック" charset="0"/>
                        <a:cs typeface="Tahoma"/>
                      </a:endParaRPr>
                    </a:p>
                  </a:txBody>
                  <a:tcPr marL="96961" marR="96961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BF5CFE-E070-7444-AE2A-7A7F2DB32F9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5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June Examination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Challenges (</a:t>
            </a:r>
            <a:r>
              <a:rPr lang="en-US" dirty="0" smtClean="0"/>
              <a:t>6 </a:t>
            </a:r>
            <a:r>
              <a:rPr lang="en-US" dirty="0" err="1" smtClean="0"/>
              <a:t>pts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The 3 challenges are </a:t>
            </a:r>
            <a:r>
              <a:rPr lang="en-US" dirty="0" smtClean="0"/>
              <a:t>considered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Written</a:t>
            </a:r>
            <a:r>
              <a:rPr lang="en-US" dirty="0"/>
              <a:t> examination (14 </a:t>
            </a:r>
            <a:r>
              <a:rPr lang="en-US" dirty="0" err="1"/>
              <a:t>pts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3 hours, </a:t>
            </a:r>
            <a:r>
              <a:rPr lang="en-US" b="1" dirty="0">
                <a:solidFill>
                  <a:srgbClr val="FF0000"/>
                </a:solidFill>
              </a:rPr>
              <a:t>closed </a:t>
            </a:r>
            <a:r>
              <a:rPr lang="en-US" b="1" dirty="0" smtClean="0">
                <a:solidFill>
                  <a:srgbClr val="FF0000"/>
                </a:solidFill>
              </a:rPr>
              <a:t>book</a:t>
            </a:r>
            <a:endParaRPr lang="en-US" b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FF9C-38D3-1447-A397-FB5FD122D45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04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September Examination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 </a:t>
            </a:r>
            <a:r>
              <a:rPr lang="en-US" dirty="0"/>
              <a:t>(6pts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The 3 challenges are </a:t>
            </a:r>
            <a:r>
              <a:rPr lang="en-US" dirty="0" smtClean="0"/>
              <a:t>considered</a:t>
            </a:r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Oral</a:t>
            </a:r>
            <a:r>
              <a:rPr lang="en-US" dirty="0"/>
              <a:t> examination (14 </a:t>
            </a:r>
            <a:r>
              <a:rPr lang="en-US" dirty="0" err="1"/>
              <a:t>pts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b="1" dirty="0"/>
              <a:t>Closed </a:t>
            </a:r>
            <a:r>
              <a:rPr lang="en-US" b="1" dirty="0" smtClean="0"/>
              <a:t>book</a:t>
            </a:r>
            <a:endParaRPr lang="en-US" b="1" dirty="0"/>
          </a:p>
          <a:p>
            <a:pPr lvl="1"/>
            <a:r>
              <a:rPr lang="en-US" dirty="0"/>
              <a:t>Preparation (</a:t>
            </a:r>
            <a:r>
              <a:rPr lang="en-US" dirty="0" smtClean="0"/>
              <a:t>40’), </a:t>
            </a:r>
            <a:r>
              <a:rPr lang="en-US" dirty="0"/>
              <a:t>presentation (</a:t>
            </a:r>
            <a:r>
              <a:rPr lang="en-US" dirty="0" smtClean="0"/>
              <a:t>20’)</a:t>
            </a:r>
          </a:p>
          <a:p>
            <a:r>
              <a:rPr lang="en-US" dirty="0" smtClean="0"/>
              <a:t>If the challenges decrease the grade, then the oral examination only is considered</a:t>
            </a:r>
          </a:p>
          <a:p>
            <a:pPr lvl="1"/>
            <a:r>
              <a:rPr lang="en-US" dirty="0" smtClean="0"/>
              <a:t>Grade </a:t>
            </a:r>
            <a:r>
              <a:rPr lang="en-US" dirty="0"/>
              <a:t>=</a:t>
            </a:r>
            <a:r>
              <a:rPr lang="en-US" dirty="0" smtClean="0"/>
              <a:t> </a:t>
            </a:r>
            <a:r>
              <a:rPr lang="en-US" dirty="0"/>
              <a:t>max(grade oral examination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		grade </a:t>
            </a:r>
            <a:r>
              <a:rPr lang="en-US" dirty="0"/>
              <a:t>oral examination * 14/20 + grade challenges)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FF9C-38D3-1447-A397-FB5FD122D45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9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website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://sites.google.com/site/uclingi2347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pPr lvl="1"/>
            <a:r>
              <a:rPr lang="en-US" dirty="0" smtClean="0"/>
              <a:t>Course schedule</a:t>
            </a:r>
          </a:p>
          <a:p>
            <a:pPr lvl="1"/>
            <a:r>
              <a:rPr lang="en-US" dirty="0"/>
              <a:t>Slides will be available on the web site</a:t>
            </a:r>
          </a:p>
          <a:p>
            <a:pPr lvl="2"/>
            <a:r>
              <a:rPr lang="en-US" dirty="0"/>
              <a:t>Linked to from the course schedule page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FF9C-38D3-1447-A397-FB5FD122D45F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6600" y="3266290"/>
            <a:ext cx="5181600" cy="271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776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discussion group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We will be using                for discussions related to this course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The TA and I will read the posts and respond to questions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Recall: no collaboration on challenges</a:t>
            </a:r>
          </a:p>
          <a:p>
            <a:pPr lvl="2">
              <a:lnSpc>
                <a:spcPct val="120000"/>
              </a:lnSpc>
            </a:pPr>
            <a:r>
              <a:rPr lang="en-US" dirty="0" smtClean="0"/>
              <a:t>Consider posting as private message to course staff only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Piazza will also be used for</a:t>
            </a:r>
          </a:p>
          <a:p>
            <a:pPr lvl="1">
              <a:lnSpc>
                <a:spcPct val="120000"/>
              </a:lnSpc>
            </a:pPr>
            <a:r>
              <a:rPr lang="en-US" b="1" dirty="0" smtClean="0"/>
              <a:t>Announce Challenges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Corrections/clarifications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Got the invite?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If not, enroll officially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Please sign up at</a:t>
            </a:r>
            <a:br>
              <a:rPr lang="en-US" dirty="0" smtClean="0"/>
            </a:br>
            <a:r>
              <a:rPr lang="en-US" sz="1800" dirty="0">
                <a:hlinkClick r:id="rId2"/>
              </a:rPr>
              <a:t>https://piazza.com/uclouvain.be/spring2014/</a:t>
            </a:r>
            <a:r>
              <a:rPr lang="en-US" sz="1800" dirty="0" smtClean="0">
                <a:hlinkClick r:id="rId2"/>
              </a:rPr>
              <a:t>ingi2347</a:t>
            </a:r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F7AE7-EFC6-EC43-A55D-883298E007B0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800" y="3124200"/>
            <a:ext cx="4495800" cy="237490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692559" y="1600200"/>
            <a:ext cx="1269841" cy="439409"/>
            <a:chOff x="3747297" y="1582386"/>
            <a:chExt cx="1269841" cy="439409"/>
          </a:xfrm>
        </p:grpSpPr>
        <p:pic>
          <p:nvPicPr>
            <p:cNvPr id="13" name="Picture 12" descr="topbar-bg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7297" y="1582386"/>
              <a:ext cx="1269841" cy="418941"/>
            </a:xfrm>
            <a:prstGeom prst="rect">
              <a:avLst/>
            </a:prstGeom>
          </p:spPr>
        </p:pic>
        <p:pic>
          <p:nvPicPr>
            <p:cNvPr id="14" name="Picture 13" descr="piazza-logo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9043" y="1678938"/>
              <a:ext cx="1206349" cy="342857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 rot="1800000">
            <a:off x="3013894" y="4990012"/>
            <a:ext cx="864852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TODO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8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40000"/>
              </a:lnSpc>
              <a:spcBef>
                <a:spcPct val="10000"/>
              </a:spcBef>
            </a:pPr>
            <a:r>
              <a:rPr lang="en-US" sz="1800" dirty="0"/>
              <a:t>This is a course on computer and network system security. Although the course is primarily concerned with techniques that are designed to ensure security of such systems, a proper understanding of those systems requires that you be versed in their vulnerabilities and failings as well. Nevertheless, unless you have </a:t>
            </a:r>
            <a:r>
              <a:rPr lang="en-US" sz="1800" dirty="0">
                <a:solidFill>
                  <a:srgbClr val="FF0000"/>
                </a:solidFill>
              </a:rPr>
              <a:t>explicit written authorization</a:t>
            </a:r>
            <a:r>
              <a:rPr lang="en-US" sz="1800" dirty="0"/>
              <a:t> from the owner and operators of a computer network or system, you should </a:t>
            </a:r>
            <a:r>
              <a:rPr lang="en-US" sz="1800" dirty="0">
                <a:solidFill>
                  <a:srgbClr val="FF0000"/>
                </a:solidFill>
              </a:rPr>
              <a:t>never attempt to penetrate</a:t>
            </a:r>
            <a:r>
              <a:rPr lang="en-US" sz="1800" dirty="0"/>
              <a:t> that system or </a:t>
            </a:r>
            <a:r>
              <a:rPr lang="en-US" sz="1800" dirty="0">
                <a:solidFill>
                  <a:srgbClr val="FF0000"/>
                </a:solidFill>
              </a:rPr>
              <a:t>adversely affect</a:t>
            </a:r>
            <a:r>
              <a:rPr lang="en-US" sz="1800" dirty="0"/>
              <a:t> that system's operation. Such actions are a violation of the law and UCL's policy</a:t>
            </a:r>
            <a:r>
              <a:rPr lang="en-US" sz="1800" dirty="0" smtClean="0"/>
              <a:t>.</a:t>
            </a:r>
          </a:p>
          <a:p>
            <a:pPr algn="just">
              <a:lnSpc>
                <a:spcPct val="140000"/>
              </a:lnSpc>
              <a:spcBef>
                <a:spcPct val="10000"/>
              </a:spcBef>
            </a:pPr>
            <a:r>
              <a:rPr lang="en-US" sz="1800" dirty="0" smtClean="0"/>
              <a:t>You are required to read and understand UCL's rules available at </a:t>
            </a:r>
            <a:r>
              <a:rPr lang="en-US" sz="1800" dirty="0" smtClean="0">
                <a:hlinkClick r:id="rId3"/>
              </a:rPr>
              <a:t>http://www.uclouvain.be/22811.html</a:t>
            </a:r>
            <a:endParaRPr lang="en-US" sz="1800" dirty="0" smtClean="0"/>
          </a:p>
          <a:p>
            <a:pPr algn="just">
              <a:lnSpc>
                <a:spcPct val="140000"/>
              </a:lnSpc>
              <a:spcBef>
                <a:spcPct val="10000"/>
              </a:spcBef>
            </a:pPr>
            <a:r>
              <a:rPr lang="en-US" sz="1800" dirty="0" smtClean="0"/>
              <a:t>If you would not be able to read or understand these rules, you must contact the teaching assistant or the lecturer</a:t>
            </a:r>
            <a:endParaRPr 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FF9C-38D3-1447-A397-FB5FD122D45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175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Supplementary reading </a:t>
            </a:r>
            <a:r>
              <a:rPr lang="en-US" sz="2400" dirty="0" smtClean="0"/>
              <a:t>(not mandatory)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Security </a:t>
            </a:r>
            <a:r>
              <a:rPr lang="en-US" i="1" dirty="0" smtClean="0"/>
              <a:t>Engineering</a:t>
            </a:r>
            <a:r>
              <a:rPr lang="en-US" dirty="0" smtClean="0"/>
              <a:t> by Ross </a:t>
            </a:r>
            <a:r>
              <a:rPr lang="en-US" dirty="0"/>
              <a:t>Anderson</a:t>
            </a:r>
          </a:p>
          <a:p>
            <a:pPr lvl="1"/>
            <a:r>
              <a:rPr lang="en-US" dirty="0"/>
              <a:t>Freely available online: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www.cl.cam.ac.uk</a:t>
            </a:r>
            <a:r>
              <a:rPr lang="en-US" dirty="0">
                <a:hlinkClick r:id="rId2"/>
              </a:rPr>
              <a:t>/~rja14/</a:t>
            </a:r>
            <a:r>
              <a:rPr lang="en-US" dirty="0" err="1">
                <a:hlinkClick r:id="rId2"/>
              </a:rPr>
              <a:t>book.html</a:t>
            </a:r>
            <a:endParaRPr lang="en-US" dirty="0"/>
          </a:p>
          <a:p>
            <a:r>
              <a:rPr lang="en-US" i="1" dirty="0" smtClean="0"/>
              <a:t>Building </a:t>
            </a:r>
            <a:r>
              <a:rPr lang="en-US" i="1" dirty="0"/>
              <a:t>Secure Software: How to Avoid Security Problems the Right </a:t>
            </a:r>
            <a:r>
              <a:rPr lang="en-US" i="1" dirty="0" smtClean="0"/>
              <a:t>Way</a:t>
            </a:r>
            <a:r>
              <a:rPr lang="en-US" dirty="0" smtClean="0"/>
              <a:t> by John </a:t>
            </a:r>
            <a:r>
              <a:rPr lang="en-US" dirty="0" err="1" smtClean="0"/>
              <a:t>Viega</a:t>
            </a:r>
            <a:r>
              <a:rPr lang="en-US" dirty="0" smtClean="0"/>
              <a:t> and Gary McGraw</a:t>
            </a:r>
            <a:endParaRPr lang="en-US" dirty="0"/>
          </a:p>
          <a:p>
            <a:r>
              <a:rPr lang="en-US" i="1" dirty="0"/>
              <a:t>The Protection of Information in Computer </a:t>
            </a:r>
            <a:r>
              <a:rPr lang="en-US" i="1" dirty="0" smtClean="0"/>
              <a:t>Systems</a:t>
            </a:r>
            <a:r>
              <a:rPr lang="en-US" dirty="0" smtClean="0"/>
              <a:t> by </a:t>
            </a:r>
            <a:r>
              <a:rPr lang="en-US" dirty="0" err="1" smtClean="0"/>
              <a:t>Saltzer</a:t>
            </a:r>
            <a:r>
              <a:rPr lang="en-US" dirty="0" smtClean="0"/>
              <a:t> </a:t>
            </a:r>
            <a:r>
              <a:rPr lang="en-US" dirty="0"/>
              <a:t>and Schroeder, </a:t>
            </a:r>
            <a:r>
              <a:rPr lang="en-US" dirty="0" smtClean="0"/>
              <a:t>1975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FF9C-38D3-1447-A397-FB5FD122D45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mean by security?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1DD4-9FA1-DC41-AC8A-B26E2EC1E38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66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mean by security?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security is </a:t>
            </a:r>
            <a:r>
              <a:rPr lang="en-US" dirty="0" smtClean="0"/>
              <a:t>larger than</a:t>
            </a:r>
            <a:br>
              <a:rPr lang="en-US" dirty="0" smtClean="0"/>
            </a:br>
            <a:r>
              <a:rPr lang="en-US" dirty="0" smtClean="0"/>
              <a:t>computer security</a:t>
            </a:r>
          </a:p>
          <a:p>
            <a:pPr lvl="1"/>
            <a:r>
              <a:rPr lang="en-US" dirty="0" smtClean="0"/>
              <a:t>Defending </a:t>
            </a:r>
            <a:r>
              <a:rPr lang="en-US" dirty="0"/>
              <a:t>information from unauthorized access, use, disclosure, disruption, modification, perusal, inspection, recording or </a:t>
            </a:r>
            <a:r>
              <a:rPr lang="en-US" dirty="0" smtClean="0"/>
              <a:t>destruction [Wikipedia]</a:t>
            </a:r>
            <a:endParaRPr lang="en-US" dirty="0"/>
          </a:p>
          <a:p>
            <a:r>
              <a:rPr lang="en-US" dirty="0" smtClean="0"/>
              <a:t>What does it mean for a computer system to be secure?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9CA5-FF11-D34C-BDC7-DA68A21CB46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83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mean by security?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does it mean for a computer system to be secure?</a:t>
            </a:r>
          </a:p>
          <a:p>
            <a:pPr lvl="1"/>
            <a:r>
              <a:rPr lang="en-US" dirty="0" smtClean="0"/>
              <a:t>The system only does </a:t>
            </a:r>
            <a:r>
              <a:rPr lang="en-US" dirty="0"/>
              <a:t>what it is expected </a:t>
            </a:r>
            <a:r>
              <a:rPr lang="en-US" dirty="0" smtClean="0"/>
              <a:t>to</a:t>
            </a:r>
          </a:p>
          <a:p>
            <a:pPr lvl="1"/>
            <a:r>
              <a:rPr lang="en-US" dirty="0" smtClean="0"/>
              <a:t>Should prevent </a:t>
            </a:r>
            <a:r>
              <a:rPr lang="en-US" dirty="0" err="1" smtClean="0"/>
              <a:t>unathorized</a:t>
            </a:r>
            <a:r>
              <a:rPr lang="en-US" dirty="0" smtClean="0"/>
              <a:t> use</a:t>
            </a:r>
          </a:p>
          <a:p>
            <a:pPr lvl="1"/>
            <a:r>
              <a:rPr lang="en-US" dirty="0" smtClean="0"/>
              <a:t>What is “</a:t>
            </a:r>
            <a:r>
              <a:rPr lang="en-US" dirty="0" err="1" smtClean="0"/>
              <a:t>unathorized</a:t>
            </a:r>
            <a:r>
              <a:rPr lang="en-US" dirty="0" smtClean="0"/>
              <a:t>”?</a:t>
            </a:r>
          </a:p>
          <a:p>
            <a:pPr lvl="1"/>
            <a:r>
              <a:rPr lang="en-US" dirty="0" smtClean="0"/>
              <a:t>What about spam?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9CA5-FF11-D34C-BDC7-DA68A21CB46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8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start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52400" y="737494"/>
            <a:ext cx="7620000" cy="6349106"/>
            <a:chOff x="152400" y="722864"/>
            <a:chExt cx="8382000" cy="700339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1509487"/>
              <a:ext cx="3592403" cy="533399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1204687"/>
              <a:ext cx="3417570" cy="27432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0147409">
              <a:off x="3577424" y="722864"/>
              <a:ext cx="4191000" cy="300771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76800" y="2286000"/>
              <a:ext cx="3657600" cy="390711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563948">
              <a:off x="1718436" y="3461946"/>
              <a:ext cx="3564872" cy="4264308"/>
            </a:xfrm>
            <a:prstGeom prst="rect">
              <a:avLst/>
            </a:prstGeom>
          </p:spPr>
        </p:pic>
      </p:grp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19800" y="4191000"/>
            <a:ext cx="2819400" cy="2286000"/>
          </a:xfrm>
          <a:prstGeom prst="rect">
            <a:avLst/>
          </a:prstGeom>
          <a:solidFill>
            <a:schemeClr val="accent1"/>
          </a:solidFill>
        </p:spPr>
        <p:txBody>
          <a:bodyPr>
            <a:normAutofit lnSpcReduction="10000"/>
          </a:bodyPr>
          <a:lstStyle>
            <a:defPPr>
              <a:defRPr lang="en-US"/>
            </a:defPPr>
            <a:lvl1pPr marL="342000" indent="-342000" defTabSz="91440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accent6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1pPr>
            <a:lvl2pPr marL="496800" lvl="1" indent="-270000" defTabSz="91440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75000"/>
              <a:buFont typeface="Wingdings" pitchFamily="2" charset="2"/>
              <a:buChar char="n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2pPr>
            <a:lvl3pPr marL="685800" indent="-228600" defTabSz="914400" eaLnBrk="1" latinLnBrk="0" hangingPunct="1">
              <a:spcBef>
                <a:spcPts val="600"/>
              </a:spcBef>
              <a:buClr>
                <a:schemeClr val="accent4"/>
              </a:buClr>
              <a:buSzPct val="75000"/>
              <a:buFont typeface="Wingdings" pitchFamily="2" charset="2"/>
              <a:buChar char="n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3pPr>
            <a:lvl4pPr marL="914400" indent="-228600" defTabSz="914400" eaLnBrk="1" latinLnBrk="0" hangingPunct="1">
              <a:spcBef>
                <a:spcPts val="600"/>
              </a:spcBef>
              <a:buClr>
                <a:schemeClr val="accent4"/>
              </a:buClr>
              <a:buSzPct val="75000"/>
              <a:buFont typeface="Wingdings" pitchFamily="2" charset="2"/>
              <a:buChar char="n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4pPr>
            <a:lvl5pPr marL="1143000" indent="-228600" defTabSz="91440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5pPr>
            <a:lvl6pPr marL="1377950" indent="-228600" defTabSz="914400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6pPr>
            <a:lvl7pPr marL="1603375" indent="-228600" defTabSz="9144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7pPr>
            <a:lvl8pPr marL="1830388" indent="-228600" defTabSz="914400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8pPr>
            <a:lvl9pPr marL="2057400" indent="-228600" defTabSz="9144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Every day </a:t>
            </a:r>
            <a:r>
              <a:rPr lang="en-US" dirty="0" smtClean="0">
                <a:solidFill>
                  <a:schemeClr val="bg1"/>
                </a:solidFill>
              </a:rPr>
              <a:t>news </a:t>
            </a:r>
            <a:r>
              <a:rPr lang="en-US" dirty="0">
                <a:solidFill>
                  <a:schemeClr val="bg1"/>
                </a:solidFill>
              </a:rPr>
              <a:t>about new attacks and </a:t>
            </a:r>
            <a:r>
              <a:rPr lang="en-US" dirty="0" smtClean="0">
                <a:solidFill>
                  <a:schemeClr val="bg1"/>
                </a:solidFill>
              </a:rPr>
              <a:t>vulnerabilities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Check out </a:t>
            </a:r>
            <a:r>
              <a:rPr lang="en-US" dirty="0" smtClean="0">
                <a:solidFill>
                  <a:schemeClr val="bg1"/>
                </a:solidFill>
                <a:hlinkClick r:id="rId7"/>
              </a:rPr>
              <a:t>www.cert.org</a:t>
            </a:r>
            <a:r>
              <a:rPr lang="en-US" dirty="0" smtClean="0">
                <a:solidFill>
                  <a:schemeClr val="bg1"/>
                </a:solidFill>
              </a:rPr>
              <a:t> for plenty of examples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850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is a computer system secure?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it does exactly what it should?</a:t>
            </a:r>
          </a:p>
          <a:p>
            <a:pPr lvl="1"/>
            <a:r>
              <a:rPr lang="en-US" dirty="0" smtClean="0"/>
              <a:t>Not more</a:t>
            </a:r>
          </a:p>
          <a:p>
            <a:pPr lvl="1"/>
            <a:r>
              <a:rPr lang="en-US" dirty="0" smtClean="0"/>
              <a:t>Not less</a:t>
            </a:r>
          </a:p>
          <a:p>
            <a:r>
              <a:rPr lang="en-US" dirty="0" smtClean="0"/>
              <a:t>But how do we know what a system is supposed to do?</a:t>
            </a:r>
          </a:p>
          <a:p>
            <a:pPr lvl="1"/>
            <a:r>
              <a:rPr lang="en-US" dirty="0"/>
              <a:t>Somebody tells us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But </a:t>
            </a:r>
            <a:r>
              <a:rPr lang="en-US" dirty="0"/>
              <a:t>do we trust them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/>
              <a:t>We write the specification ourselves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How </a:t>
            </a:r>
            <a:r>
              <a:rPr lang="en-US" dirty="0"/>
              <a:t>do we verify that the </a:t>
            </a:r>
            <a:r>
              <a:rPr lang="en-US" dirty="0" smtClean="0"/>
              <a:t>software </a:t>
            </a:r>
            <a:r>
              <a:rPr lang="en-US" dirty="0"/>
              <a:t>meets the specification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/>
              <a:t>We write the code ourselves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But </a:t>
            </a:r>
            <a:r>
              <a:rPr lang="en-US" dirty="0"/>
              <a:t>what fraction of the software you use have you written</a:t>
            </a:r>
            <a:r>
              <a:rPr lang="en-US" dirty="0" smtClean="0"/>
              <a:t>?</a:t>
            </a:r>
          </a:p>
          <a:p>
            <a:pPr lvl="2"/>
            <a:r>
              <a:rPr lang="en-US" dirty="0" smtClean="0"/>
              <a:t>Can you trust the hardware it runs on?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78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is a </a:t>
            </a:r>
            <a:r>
              <a:rPr lang="en-US" dirty="0" smtClean="0"/>
              <a:t>computer system secure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2nd try: A program is secure when it doesn’t do something it </a:t>
            </a:r>
            <a:r>
              <a:rPr lang="en-US" dirty="0" smtClean="0"/>
              <a:t>shouldn’t</a:t>
            </a:r>
            <a:endParaRPr lang="en-US" dirty="0"/>
          </a:p>
          <a:p>
            <a:r>
              <a:rPr lang="en-US" dirty="0"/>
              <a:t>Easier to specify a list of “bad” </a:t>
            </a:r>
            <a:r>
              <a:rPr lang="en-US" dirty="0" smtClean="0"/>
              <a:t>things:</a:t>
            </a:r>
          </a:p>
          <a:p>
            <a:pPr lvl="1"/>
            <a:r>
              <a:rPr lang="en-US" dirty="0"/>
              <a:t>Delete or corrupt important files</a:t>
            </a:r>
          </a:p>
          <a:p>
            <a:pPr lvl="1"/>
            <a:r>
              <a:rPr lang="en-US" dirty="0"/>
              <a:t>Crash my system</a:t>
            </a:r>
          </a:p>
          <a:p>
            <a:pPr lvl="1"/>
            <a:r>
              <a:rPr lang="en-US" dirty="0"/>
              <a:t>Send my password </a:t>
            </a:r>
            <a:r>
              <a:rPr lang="en-US" dirty="0" smtClean="0"/>
              <a:t>or credit card details over </a:t>
            </a:r>
            <a:r>
              <a:rPr lang="en-US" dirty="0"/>
              <a:t>the Internet</a:t>
            </a:r>
          </a:p>
          <a:p>
            <a:r>
              <a:rPr lang="en-US" dirty="0"/>
              <a:t>But... what if most of the time the program doesn’t do bad things, but occasionally it does? Is it secure?</a:t>
            </a:r>
          </a:p>
          <a:p>
            <a:r>
              <a:rPr lang="en-US" dirty="0"/>
              <a:t>Difficult to verify that a system does what it is expected to, impossible to verify that it does not what it is not expected to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94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“Security is mostly a superstition </a:t>
            </a:r>
            <a:r>
              <a:rPr lang="en-US" sz="2000" dirty="0" smtClean="0"/>
              <a:t>[…]</a:t>
            </a:r>
            <a:r>
              <a:rPr lang="en-US" dirty="0" smtClean="0"/>
              <a:t>” </a:t>
            </a:r>
            <a:r>
              <a:rPr lang="en-US" sz="2400" dirty="0" smtClean="0"/>
              <a:t>– Helen Keller </a:t>
            </a:r>
            <a:r>
              <a:rPr lang="en-US" sz="2000" dirty="0" smtClean="0"/>
              <a:t>(1880-1968), American writer and activist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Security is all about trade-offs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Cost</a:t>
            </a:r>
          </a:p>
          <a:p>
            <a:pPr lvl="1"/>
            <a:r>
              <a:rPr lang="en-US" dirty="0" smtClean="0"/>
              <a:t>Usability</a:t>
            </a:r>
          </a:p>
          <a:p>
            <a:pPr lvl="1"/>
            <a:r>
              <a:rPr lang="en-US" dirty="0" smtClean="0"/>
              <a:t>Functionality</a:t>
            </a:r>
          </a:p>
          <a:p>
            <a:r>
              <a:rPr lang="en-US" dirty="0" smtClean="0"/>
              <a:t>The right question is: how do you know when something is secure enough?</a:t>
            </a:r>
          </a:p>
          <a:p>
            <a:pPr lvl="1"/>
            <a:r>
              <a:rPr lang="en-US" dirty="0" smtClean="0"/>
              <a:t>Still a hard question</a:t>
            </a:r>
          </a:p>
          <a:p>
            <a:pPr lvl="1"/>
            <a:r>
              <a:rPr lang="en-US" dirty="0" smtClean="0"/>
              <a:t>Requires understanding of the trade-offs involved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66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think about trade-offs?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What are you trying to protect? How valuable is it?</a:t>
            </a:r>
          </a:p>
          <a:p>
            <a:pPr lvl="1"/>
            <a:r>
              <a:rPr lang="en-US" dirty="0" smtClean="0"/>
              <a:t>Nuclear missile launch station vs. … coffee machine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In what way is it valuable?</a:t>
            </a:r>
          </a:p>
          <a:p>
            <a:pPr lvl="1"/>
            <a:r>
              <a:rPr lang="en-US" dirty="0" smtClean="0"/>
              <a:t>May </a:t>
            </a:r>
            <a:r>
              <a:rPr lang="en-US" dirty="0"/>
              <a:t>be important only to one person (e.g. private e-mail or passwords)</a:t>
            </a:r>
          </a:p>
          <a:p>
            <a:pPr lvl="1"/>
            <a:r>
              <a:rPr lang="en-US" dirty="0" smtClean="0"/>
              <a:t>May </a:t>
            </a:r>
            <a:r>
              <a:rPr lang="en-US" dirty="0"/>
              <a:t>be important because </a:t>
            </a:r>
            <a:r>
              <a:rPr lang="en-US" dirty="0" smtClean="0"/>
              <a:t>accurate </a:t>
            </a:r>
            <a:r>
              <a:rPr lang="en-US" dirty="0"/>
              <a:t>and </a:t>
            </a:r>
            <a:r>
              <a:rPr lang="en-US" dirty="0" smtClean="0"/>
              <a:t>reliable (</a:t>
            </a:r>
            <a:r>
              <a:rPr lang="en-US" dirty="0"/>
              <a:t>e.g. bank’s accounting </a:t>
            </a:r>
            <a:r>
              <a:rPr lang="en-US" dirty="0" smtClean="0"/>
              <a:t>logs)</a:t>
            </a:r>
            <a:endParaRPr lang="en-US" dirty="0"/>
          </a:p>
          <a:p>
            <a:pPr lvl="1"/>
            <a:r>
              <a:rPr lang="en-US" dirty="0" smtClean="0"/>
              <a:t>May </a:t>
            </a:r>
            <a:r>
              <a:rPr lang="en-US" dirty="0"/>
              <a:t>be important because of a service it </a:t>
            </a:r>
            <a:r>
              <a:rPr lang="en-US" dirty="0" smtClean="0"/>
              <a:t>provides (</a:t>
            </a:r>
            <a:r>
              <a:rPr lang="en-US" dirty="0"/>
              <a:t>e.g. Google’s web servers)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3160"/>
            <a:ext cx="5486400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24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 CIA triad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Confidentiality</a:t>
            </a:r>
          </a:p>
          <a:p>
            <a:pPr lvl="1"/>
            <a:r>
              <a:rPr lang="en-US" dirty="0" err="1" smtClean="0"/>
              <a:t>Unathorized</a:t>
            </a:r>
            <a:r>
              <a:rPr lang="en-US" dirty="0" smtClean="0"/>
              <a:t> disclosure of information</a:t>
            </a:r>
          </a:p>
          <a:p>
            <a:pPr lvl="2"/>
            <a:r>
              <a:rPr lang="en-US" dirty="0" smtClean="0"/>
              <a:t>E.g. a credit card transaction system attempts to enforce confidentiality by encrypting credit card details over the Internet and in the transaction processing network</a:t>
            </a:r>
          </a:p>
          <a:p>
            <a:r>
              <a:rPr lang="en-US" b="1" dirty="0" smtClean="0"/>
              <a:t>Integrity</a:t>
            </a:r>
          </a:p>
          <a:p>
            <a:pPr lvl="1"/>
            <a:r>
              <a:rPr lang="en-US" dirty="0" err="1" smtClean="0"/>
              <a:t>Unathorized</a:t>
            </a:r>
            <a:r>
              <a:rPr lang="en-US" dirty="0" smtClean="0"/>
              <a:t> information modification</a:t>
            </a:r>
          </a:p>
          <a:p>
            <a:pPr lvl="2"/>
            <a:r>
              <a:rPr lang="en-US" dirty="0" smtClean="0"/>
              <a:t>E.g. </a:t>
            </a:r>
            <a:r>
              <a:rPr lang="en-US" dirty="0"/>
              <a:t>traditional Unix file permissions can be an important factor in single system measures for protecting data integrity</a:t>
            </a:r>
            <a:endParaRPr lang="en-US" dirty="0" smtClean="0"/>
          </a:p>
          <a:p>
            <a:r>
              <a:rPr lang="en-US" b="1" dirty="0" smtClean="0"/>
              <a:t>Availability</a:t>
            </a:r>
          </a:p>
          <a:p>
            <a:pPr lvl="1"/>
            <a:r>
              <a:rPr lang="en-US" dirty="0" err="1" smtClean="0"/>
              <a:t>Unathorized</a:t>
            </a:r>
            <a:r>
              <a:rPr lang="en-US" dirty="0" smtClean="0"/>
              <a:t> denial of use</a:t>
            </a:r>
          </a:p>
          <a:p>
            <a:pPr lvl="2"/>
            <a:r>
              <a:rPr lang="en-US" dirty="0"/>
              <a:t> High availability systems aim to remain available at all times, preventing </a:t>
            </a:r>
            <a:r>
              <a:rPr lang="en-US" dirty="0" smtClean="0"/>
              <a:t>disruptions </a:t>
            </a:r>
            <a:r>
              <a:rPr lang="en-US" dirty="0"/>
              <a:t>due to </a:t>
            </a:r>
            <a:r>
              <a:rPr lang="en-US" dirty="0" smtClean="0"/>
              <a:t>power </a:t>
            </a:r>
            <a:r>
              <a:rPr lang="en-US" dirty="0"/>
              <a:t>outages, </a:t>
            </a:r>
            <a:r>
              <a:rPr lang="en-US" dirty="0" smtClean="0"/>
              <a:t>upgrades, hardware </a:t>
            </a:r>
            <a:r>
              <a:rPr lang="en-US" dirty="0"/>
              <a:t>failures, </a:t>
            </a:r>
            <a:r>
              <a:rPr lang="en-US" dirty="0" smtClean="0"/>
              <a:t>Denial </a:t>
            </a:r>
            <a:r>
              <a:rPr lang="en-US" dirty="0"/>
              <a:t>of </a:t>
            </a:r>
            <a:r>
              <a:rPr lang="en-US" dirty="0" smtClean="0"/>
              <a:t>Service (</a:t>
            </a:r>
            <a:r>
              <a:rPr lang="en-US" dirty="0" err="1" smtClean="0"/>
              <a:t>DoS</a:t>
            </a:r>
            <a:r>
              <a:rPr lang="en-US" dirty="0" smtClean="0"/>
              <a:t>) attacks, 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09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security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Verifying </a:t>
            </a:r>
            <a:r>
              <a:rPr lang="en-US" dirty="0"/>
              <a:t>the identity of a prospective user by demanding a password</a:t>
            </a:r>
          </a:p>
          <a:p>
            <a:pPr lvl="1"/>
            <a:r>
              <a:rPr lang="en-US" dirty="0"/>
              <a:t>Authentication</a:t>
            </a:r>
          </a:p>
          <a:p>
            <a:r>
              <a:rPr lang="en-US" dirty="0"/>
              <a:t>Shielding the computer to prevent interception and subsequent interpretation of electromagnetic radiation</a:t>
            </a:r>
          </a:p>
          <a:p>
            <a:pPr lvl="1"/>
            <a:r>
              <a:rPr lang="en-US" dirty="0"/>
              <a:t>Covert channels</a:t>
            </a:r>
          </a:p>
          <a:p>
            <a:r>
              <a:rPr lang="en-US" dirty="0"/>
              <a:t>Enciphering information sent </a:t>
            </a:r>
            <a:r>
              <a:rPr lang="en-US" dirty="0" smtClean="0"/>
              <a:t>communication channels</a:t>
            </a:r>
            <a:endParaRPr lang="en-US" dirty="0"/>
          </a:p>
          <a:p>
            <a:pPr lvl="1"/>
            <a:r>
              <a:rPr lang="en-US" dirty="0"/>
              <a:t>Cryptography</a:t>
            </a:r>
          </a:p>
          <a:p>
            <a:r>
              <a:rPr lang="en-US" dirty="0"/>
              <a:t>Locking the room containing the computer</a:t>
            </a:r>
          </a:p>
          <a:p>
            <a:pPr lvl="1"/>
            <a:r>
              <a:rPr lang="en-US" dirty="0"/>
              <a:t>Physical aspects of security</a:t>
            </a:r>
          </a:p>
          <a:p>
            <a:r>
              <a:rPr lang="en-US" dirty="0"/>
              <a:t>Controlling who is allowed to make changes to a computer </a:t>
            </a:r>
            <a:r>
              <a:rPr lang="en-US" dirty="0" smtClean="0"/>
              <a:t>system</a:t>
            </a:r>
            <a:endParaRPr lang="en-US" dirty="0"/>
          </a:p>
          <a:p>
            <a:pPr lvl="1"/>
            <a:r>
              <a:rPr lang="en-US" dirty="0"/>
              <a:t>Social aspects of security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0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Prevent common vulnerabilities from occurring (e.g. buffer overflows)</a:t>
            </a:r>
          </a:p>
          <a:p>
            <a:pPr lvl="1"/>
            <a:r>
              <a:rPr lang="en-US" dirty="0"/>
              <a:t>Recover from attacks</a:t>
            </a:r>
          </a:p>
          <a:p>
            <a:r>
              <a:rPr lang="en-US" dirty="0" smtClean="0"/>
              <a:t>Traceability, accountability </a:t>
            </a:r>
            <a:r>
              <a:rPr lang="en-US" dirty="0"/>
              <a:t>and auditing of security-relevant actions</a:t>
            </a:r>
          </a:p>
          <a:p>
            <a:pPr lvl="1"/>
            <a:r>
              <a:rPr lang="en-US" dirty="0"/>
              <a:t>Monitoring</a:t>
            </a:r>
          </a:p>
          <a:p>
            <a:r>
              <a:rPr lang="en-US" dirty="0"/>
              <a:t>Detect attacks</a:t>
            </a:r>
          </a:p>
          <a:p>
            <a:pPr lvl="1"/>
            <a:r>
              <a:rPr lang="en-US" dirty="0"/>
              <a:t>Privacy, confidentiality, anonymity – Protect secrets</a:t>
            </a:r>
          </a:p>
          <a:p>
            <a:r>
              <a:rPr lang="en-US" dirty="0"/>
              <a:t>Authenticity</a:t>
            </a:r>
          </a:p>
          <a:p>
            <a:pPr lvl="1"/>
            <a:r>
              <a:rPr lang="en-US" dirty="0"/>
              <a:t>Needed for access control, authorization, etc.</a:t>
            </a:r>
          </a:p>
          <a:p>
            <a:r>
              <a:rPr lang="en-US" dirty="0"/>
              <a:t>Integrity</a:t>
            </a:r>
          </a:p>
          <a:p>
            <a:pPr lvl="1"/>
            <a:r>
              <a:rPr lang="en-US" dirty="0"/>
              <a:t>Prevent unwanted modification or tampering</a:t>
            </a:r>
          </a:p>
          <a:p>
            <a:r>
              <a:rPr lang="en-US" dirty="0"/>
              <a:t>Availability and </a:t>
            </a:r>
            <a:r>
              <a:rPr lang="en-US" dirty="0" smtClean="0"/>
              <a:t>reliability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risk of </a:t>
            </a:r>
            <a:r>
              <a:rPr lang="en-US" dirty="0" err="1" smtClean="0"/>
              <a:t>DoS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03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/>
              <a:t>CSI Survey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4168775" y="5334000"/>
            <a:ext cx="4597399" cy="792163"/>
          </a:xfrm>
        </p:spPr>
        <p:txBody>
          <a:bodyPr/>
          <a:lstStyle/>
          <a:p>
            <a:pPr marL="342000" lvl="1" indent="-342000">
              <a:spcBef>
                <a:spcPts val="2000"/>
              </a:spcBef>
              <a:buClr>
                <a:schemeClr val="accent6"/>
              </a:buClr>
            </a:pPr>
            <a:r>
              <a:rPr lang="en-US" sz="1600" dirty="0" smtClean="0"/>
              <a:t>Checkout </a:t>
            </a:r>
            <a:r>
              <a:rPr lang="en-US" sz="1600" dirty="0">
                <a:hlinkClick r:id="rId2"/>
              </a:rPr>
              <a:t>http://www.gocsi.com</a:t>
            </a:r>
            <a:r>
              <a:rPr lang="en-US" sz="1600" dirty="0" smtClean="0">
                <a:hlinkClick r:id="rId2"/>
              </a:rPr>
              <a:t>/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“For the 13th year, CSI has asked its community how they were affected by network and computer crime in the prior year and what steps they’ve taken to secure </a:t>
            </a:r>
            <a:r>
              <a:rPr lang="en-US" sz="1800" dirty="0" smtClean="0"/>
              <a:t>their organizations”</a:t>
            </a:r>
            <a:endParaRPr lang="en-US" sz="1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589963" y="6248400"/>
            <a:ext cx="554037" cy="365125"/>
          </a:xfrm>
        </p:spPr>
        <p:txBody>
          <a:bodyPr/>
          <a:lstStyle/>
          <a:p>
            <a:fld id="{BDF11DD4-9FA1-DC41-AC8A-B26E2EC1E386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762000"/>
            <a:ext cx="4730853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</a:t>
            </a:r>
            <a:r>
              <a:rPr lang="en-US" dirty="0" smtClean="0"/>
              <a:t>Respondents’ Profile</a:t>
            </a:r>
            <a:endParaRPr lang="en-US" dirty="0"/>
          </a:p>
        </p:txBody>
      </p:sp>
      <p:pic>
        <p:nvPicPr>
          <p:cNvPr id="231432" name="Picture 8" descr="csi_respondents_sec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2" y="1981200"/>
            <a:ext cx="3783547" cy="359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9" name="Picture 5" descr="csi_respondents_employe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1981200"/>
            <a:ext cx="3314383" cy="359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Statistics: Security Incidents</a:t>
            </a:r>
          </a:p>
        </p:txBody>
      </p:sp>
      <p:pic>
        <p:nvPicPr>
          <p:cNvPr id="217093" name="Picture 5" descr="csi_respondents_incid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2200" y="1752600"/>
            <a:ext cx="4343400" cy="359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9CA5-FF11-D34C-BDC7-DA68A21CB46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57199" y="6248400"/>
            <a:ext cx="7199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http://www.informationisbeautiful.net/visualizations/worlds-biggest-data-breaches-hacks/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3600" y="762000"/>
            <a:ext cx="2895600" cy="548640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342000" indent="-342000" defTabSz="91440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accent6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1pPr>
            <a:lvl2pPr marL="496800" lvl="1" indent="-270000" defTabSz="91440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75000"/>
              <a:buFont typeface="Wingdings" pitchFamily="2" charset="2"/>
              <a:buChar char="n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2pPr>
            <a:lvl3pPr marL="685800" indent="-228600" defTabSz="914400" eaLnBrk="1" latinLnBrk="0" hangingPunct="1">
              <a:spcBef>
                <a:spcPts val="600"/>
              </a:spcBef>
              <a:buClr>
                <a:schemeClr val="accent4"/>
              </a:buClr>
              <a:buSzPct val="75000"/>
              <a:buFont typeface="Wingdings" pitchFamily="2" charset="2"/>
              <a:buChar char="n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3pPr>
            <a:lvl4pPr marL="914400" indent="-228600" defTabSz="914400" eaLnBrk="1" latinLnBrk="0" hangingPunct="1">
              <a:spcBef>
                <a:spcPts val="600"/>
              </a:spcBef>
              <a:buClr>
                <a:schemeClr val="accent4"/>
              </a:buClr>
              <a:buSzPct val="75000"/>
              <a:buFont typeface="Wingdings" pitchFamily="2" charset="2"/>
              <a:buChar char="n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4pPr>
            <a:lvl5pPr marL="1143000" indent="-228600" defTabSz="91440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5pPr>
            <a:lvl6pPr marL="1377950" indent="-228600" defTabSz="914400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6pPr>
            <a:lvl7pPr marL="1603375" indent="-228600" defTabSz="9144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7pPr>
            <a:lvl8pPr marL="1830388" indent="-228600" defTabSz="914400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8pPr>
            <a:lvl9pPr marL="2057400" indent="-228600" defTabSz="9144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dirty="0" smtClean="0"/>
              <a:t>Exponential growth of security incidents over the past 25+ </a:t>
            </a:r>
            <a:r>
              <a:rPr lang="en-US" dirty="0" smtClean="0"/>
              <a:t>years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0"/>
            <a:ext cx="5292000" cy="63139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" y="1"/>
            <a:ext cx="5262573" cy="71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220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Statistics:</a:t>
            </a:r>
            <a:br>
              <a:rPr lang="en-US" dirty="0" smtClean="0"/>
            </a:br>
            <a:r>
              <a:rPr lang="en-US" dirty="0" smtClean="0"/>
              <a:t>Types of</a:t>
            </a:r>
            <a:br>
              <a:rPr lang="en-US" dirty="0" smtClean="0"/>
            </a:br>
            <a:r>
              <a:rPr lang="en-US" dirty="0" smtClean="0"/>
              <a:t>Attacks</a:t>
            </a:r>
            <a:endParaRPr lang="en-US" dirty="0"/>
          </a:p>
        </p:txBody>
      </p:sp>
      <p:pic>
        <p:nvPicPr>
          <p:cNvPr id="221192" name="Picture 8" descr="csi_respondents_typesta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5425" y="76200"/>
            <a:ext cx="4549775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1193" name="Oval 9"/>
          <p:cNvSpPr>
            <a:spLocks noChangeArrowheads="1"/>
          </p:cNvSpPr>
          <p:nvPr/>
        </p:nvSpPr>
        <p:spPr bwMode="auto">
          <a:xfrm>
            <a:off x="4772025" y="685800"/>
            <a:ext cx="2743200" cy="304800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1194" name="Oval 10"/>
          <p:cNvSpPr>
            <a:spLocks noChangeArrowheads="1"/>
          </p:cNvSpPr>
          <p:nvPr/>
        </p:nvSpPr>
        <p:spPr bwMode="auto">
          <a:xfrm>
            <a:off x="4781550" y="1171575"/>
            <a:ext cx="2743200" cy="304800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1195" name="Oval 11"/>
          <p:cNvSpPr>
            <a:spLocks noChangeArrowheads="1"/>
          </p:cNvSpPr>
          <p:nvPr/>
        </p:nvSpPr>
        <p:spPr bwMode="auto">
          <a:xfrm>
            <a:off x="4800600" y="4114800"/>
            <a:ext cx="2743200" cy="304800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1196" name="Oval 12"/>
          <p:cNvSpPr>
            <a:spLocks noChangeArrowheads="1"/>
          </p:cNvSpPr>
          <p:nvPr/>
        </p:nvSpPr>
        <p:spPr bwMode="auto">
          <a:xfrm>
            <a:off x="4800600" y="4972050"/>
            <a:ext cx="2743200" cy="304800"/>
          </a:xfrm>
          <a:prstGeom prst="ellipse">
            <a:avLst/>
          </a:prstGeom>
          <a:noFill/>
          <a:ln w="571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Insiders</a:t>
            </a:r>
          </a:p>
        </p:txBody>
      </p:sp>
      <p:pic>
        <p:nvPicPr>
          <p:cNvPr id="159751" name="Picture 7" descr="csi_respondents_insid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581400"/>
            <a:ext cx="7086600" cy="9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752" name="Text Box 8"/>
          <p:cNvSpPr txBox="1">
            <a:spLocks noChangeArrowheads="1"/>
          </p:cNvSpPr>
          <p:nvPr/>
        </p:nvSpPr>
        <p:spPr bwMode="auto">
          <a:xfrm>
            <a:off x="304800" y="2362200"/>
            <a:ext cx="7467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000" dirty="0">
                <a:latin typeface="Tahoma"/>
                <a:cs typeface="Tahoma"/>
              </a:rPr>
              <a:t>What percentage of </a:t>
            </a:r>
            <a:r>
              <a:rPr lang="en-US" sz="2000" dirty="0">
                <a:solidFill>
                  <a:srgbClr val="FF0000"/>
                </a:solidFill>
                <a:latin typeface="Tahoma"/>
                <a:cs typeface="Tahoma"/>
              </a:rPr>
              <a:t>monetary losses</a:t>
            </a:r>
            <a:r>
              <a:rPr lang="en-US" sz="2000" dirty="0">
                <a:latin typeface="Tahoma"/>
                <a:cs typeface="Tahoma"/>
              </a:rPr>
              <a:t> were attributable to actions or errors by individuals within the organization?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Statistics: Targeted Attacks</a:t>
            </a:r>
          </a:p>
        </p:txBody>
      </p:sp>
      <p:pic>
        <p:nvPicPr>
          <p:cNvPr id="223237" name="Picture 5" descr="csi_respondents_targ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" y="1797050"/>
            <a:ext cx="7962900" cy="300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Statistics: After an Incident</a:t>
            </a:r>
          </a:p>
        </p:txBody>
      </p:sp>
      <p:pic>
        <p:nvPicPr>
          <p:cNvPr id="233476" name="Picture 4" descr="csi_respondents_afterincid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1100" y="1600200"/>
            <a:ext cx="6667500" cy="516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Statistics: IT Budget</a:t>
            </a:r>
          </a:p>
        </p:txBody>
      </p:sp>
      <p:pic>
        <p:nvPicPr>
          <p:cNvPr id="225285" name="Picture 5" descr="csi_respondents_itbudg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1585913"/>
            <a:ext cx="5715000" cy="511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Statistics:</a:t>
            </a:r>
            <a:br>
              <a:rPr lang="en-US" dirty="0" smtClean="0"/>
            </a:br>
            <a:r>
              <a:rPr lang="en-US" dirty="0" smtClean="0"/>
              <a:t>Types of</a:t>
            </a:r>
            <a:br>
              <a:rPr lang="en-US" dirty="0" smtClean="0"/>
            </a:br>
            <a:r>
              <a:rPr lang="en-US" dirty="0" smtClean="0"/>
              <a:t>Security</a:t>
            </a:r>
            <a:br>
              <a:rPr lang="en-US" dirty="0" smtClean="0"/>
            </a:br>
            <a:r>
              <a:rPr lang="en-US" dirty="0" smtClean="0"/>
              <a:t>Techno-</a:t>
            </a:r>
            <a:br>
              <a:rPr lang="en-US" dirty="0" smtClean="0"/>
            </a:br>
            <a:r>
              <a:rPr lang="en-US" dirty="0" smtClean="0"/>
              <a:t>logy</a:t>
            </a:r>
            <a:br>
              <a:rPr lang="en-US" dirty="0" smtClean="0"/>
            </a:br>
            <a:r>
              <a:rPr lang="en-US" dirty="0" smtClean="0"/>
              <a:t>Used</a:t>
            </a:r>
            <a:endParaRPr lang="en-US" dirty="0"/>
          </a:p>
        </p:txBody>
      </p:sp>
      <p:pic>
        <p:nvPicPr>
          <p:cNvPr id="157703" name="Picture 7" descr="csi_respondents_technolog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0" y="30238"/>
            <a:ext cx="5694362" cy="6662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Risk Analysis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1DD4-9FA1-DC41-AC8A-B26E2EC1E386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Incident: A Real Issue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Issues </a:t>
            </a:r>
            <a:r>
              <a:rPr lang="en-US" dirty="0"/>
              <a:t>are real and have </a:t>
            </a:r>
            <a:r>
              <a:rPr lang="en-US" dirty="0">
                <a:solidFill>
                  <a:srgbClr val="FF0000"/>
                </a:solidFill>
              </a:rPr>
              <a:t>significant </a:t>
            </a:r>
            <a:r>
              <a:rPr lang="en-US" dirty="0" smtClean="0">
                <a:solidFill>
                  <a:srgbClr val="FF0000"/>
                </a:solidFill>
              </a:rPr>
              <a:t>consequences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Direct</a:t>
            </a:r>
            <a:r>
              <a:rPr lang="en-US" dirty="0"/>
              <a:t> financial </a:t>
            </a:r>
            <a:r>
              <a:rPr lang="en-US" dirty="0" smtClean="0"/>
              <a:t>losses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>
                <a:solidFill>
                  <a:srgbClr val="FF0000"/>
                </a:solidFill>
              </a:rPr>
              <a:t>Indirect</a:t>
            </a:r>
            <a:r>
              <a:rPr lang="en-US" dirty="0"/>
              <a:t> </a:t>
            </a:r>
            <a:r>
              <a:rPr lang="en-US" dirty="0" smtClean="0"/>
              <a:t>losses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Image of the </a:t>
            </a:r>
            <a:r>
              <a:rPr lang="en-US" dirty="0" smtClean="0"/>
              <a:t>company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Spying </a:t>
            </a:r>
            <a:r>
              <a:rPr lang="en-US" dirty="0" smtClean="0"/>
              <a:t>activities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Manage security in </a:t>
            </a:r>
            <a:r>
              <a:rPr lang="en-US" dirty="0"/>
              <a:t>a general </a:t>
            </a: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systematic </a:t>
            </a:r>
            <a:r>
              <a:rPr lang="en-US" dirty="0"/>
              <a:t>manner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443375"/>
            <a:ext cx="3975100" cy="2509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Systematic Approach</a:t>
            </a:r>
          </a:p>
        </p:txBody>
      </p:sp>
      <p:pic>
        <p:nvPicPr>
          <p:cNvPr id="194563" name="Picture 3" descr="systematicApproa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771" y="2286000"/>
            <a:ext cx="5385288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59010" y="1752600"/>
            <a:ext cx="3886200" cy="457200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342000" indent="-342000" defTabSz="91440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accent6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1pPr>
            <a:lvl2pPr marL="496800" lvl="1" indent="-270000" defTabSz="91440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75000"/>
              <a:buFont typeface="Wingdings" pitchFamily="2" charset="2"/>
              <a:buChar char="n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2pPr>
            <a:lvl3pPr marL="685800" indent="-228600" defTabSz="914400" eaLnBrk="1" latinLnBrk="0" hangingPunct="1">
              <a:spcBef>
                <a:spcPts val="600"/>
              </a:spcBef>
              <a:buClr>
                <a:schemeClr val="accent4"/>
              </a:buClr>
              <a:buSzPct val="75000"/>
              <a:buFont typeface="Wingdings" pitchFamily="2" charset="2"/>
              <a:buChar char="n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3pPr>
            <a:lvl4pPr marL="914400" indent="-228600" defTabSz="914400" eaLnBrk="1" latinLnBrk="0" hangingPunct="1">
              <a:spcBef>
                <a:spcPts val="600"/>
              </a:spcBef>
              <a:buClr>
                <a:schemeClr val="accent4"/>
              </a:buClr>
              <a:buSzPct val="75000"/>
              <a:buFont typeface="Wingdings" pitchFamily="2" charset="2"/>
              <a:buChar char="n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4pPr>
            <a:lvl5pPr marL="1143000" indent="-228600" defTabSz="91440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5pPr>
            <a:lvl6pPr marL="1377950" indent="-228600" defTabSz="914400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6pPr>
            <a:lvl7pPr marL="1603375" indent="-228600" defTabSz="9144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7pPr>
            <a:lvl8pPr marL="1830388" indent="-228600" defTabSz="914400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8pPr>
            <a:lvl9pPr marL="2057400" indent="-228600" defTabSz="9144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dirty="0" smtClean="0"/>
              <a:t>Identify:</a:t>
            </a:r>
          </a:p>
          <a:p>
            <a:pPr lvl="1"/>
            <a:r>
              <a:rPr lang="en-US" dirty="0" smtClean="0"/>
              <a:t>What needs to be protected?</a:t>
            </a:r>
          </a:p>
          <a:p>
            <a:pPr lvl="1"/>
            <a:r>
              <a:rPr lang="en-US" dirty="0" smtClean="0"/>
              <a:t>From whom?</a:t>
            </a:r>
          </a:p>
          <a:p>
            <a:pPr lvl="1"/>
            <a:r>
              <a:rPr lang="en-US" dirty="0" smtClean="0"/>
              <a:t>For how long?</a:t>
            </a:r>
          </a:p>
          <a:p>
            <a:pPr lvl="1"/>
            <a:r>
              <a:rPr lang="en-US" dirty="0" smtClean="0"/>
              <a:t>How much is the protection worth?</a:t>
            </a:r>
          </a:p>
          <a:p>
            <a:pPr lvl="1"/>
            <a:r>
              <a:rPr lang="en-US" dirty="0" smtClean="0"/>
              <a:t>Refine specifications:</a:t>
            </a:r>
          </a:p>
          <a:p>
            <a:pPr lvl="1"/>
            <a:r>
              <a:rPr lang="en-US" dirty="0" smtClean="0"/>
              <a:t>More detailed the better</a:t>
            </a:r>
          </a:p>
          <a:p>
            <a:pPr lvl="2"/>
            <a:r>
              <a:rPr lang="en-US" dirty="0"/>
              <a:t>e</a:t>
            </a:r>
            <a:r>
              <a:rPr lang="en-US" dirty="0" smtClean="0"/>
              <a:t>.g. “Use crypto where appropriate.” vs. “Credit card numbers should be encrypted when sent over the network.”</a:t>
            </a:r>
          </a:p>
          <a:p>
            <a:pPr lvl="1"/>
            <a:r>
              <a:rPr lang="en-US" dirty="0" smtClean="0"/>
              <a:t>How urgent are the risks?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Analysis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Importance of </a:t>
            </a:r>
            <a:r>
              <a:rPr lang="en-US" dirty="0">
                <a:solidFill>
                  <a:srgbClr val="FF0000"/>
                </a:solidFill>
              </a:rPr>
              <a:t>assets</a:t>
            </a:r>
            <a:r>
              <a:rPr lang="en-US" dirty="0"/>
              <a:t> (V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Potential </a:t>
            </a:r>
            <a:r>
              <a:rPr lang="en-US" dirty="0">
                <a:solidFill>
                  <a:srgbClr val="FF0000"/>
                </a:solidFill>
              </a:rPr>
              <a:t>threats</a:t>
            </a:r>
            <a:r>
              <a:rPr lang="en-US" dirty="0"/>
              <a:t> (M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Evaluate </a:t>
            </a:r>
            <a:r>
              <a:rPr lang="en-US" dirty="0">
                <a:solidFill>
                  <a:srgbClr val="FF0000"/>
                </a:solidFill>
              </a:rPr>
              <a:t>probability of threat</a:t>
            </a:r>
            <a:r>
              <a:rPr lang="en-US" dirty="0"/>
              <a:t> (P</a:t>
            </a:r>
            <a:r>
              <a:rPr lang="en-US" dirty="0" smtClean="0"/>
              <a:t>)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smtClean="0"/>
              <a:t>We </a:t>
            </a:r>
            <a:r>
              <a:rPr lang="en-US" dirty="0"/>
              <a:t>must reach a reasonable </a:t>
            </a:r>
            <a:r>
              <a:rPr lang="en-US" dirty="0">
                <a:solidFill>
                  <a:srgbClr val="FF0000"/>
                </a:solidFill>
              </a:rPr>
              <a:t>residual </a:t>
            </a:r>
            <a:r>
              <a:rPr lang="en-US" dirty="0" smtClean="0">
                <a:solidFill>
                  <a:srgbClr val="FF0000"/>
                </a:solidFill>
              </a:rPr>
              <a:t>risk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If interested, checkout Ch. 8 of the textbook to find more details, which are not covered in this course</a:t>
            </a:r>
            <a:endParaRPr lang="en-US" dirty="0"/>
          </a:p>
        </p:txBody>
      </p:sp>
      <p:sp>
        <p:nvSpPr>
          <p:cNvPr id="196612" name="Text Box 4"/>
          <p:cNvSpPr txBox="1">
            <a:spLocks noChangeArrowheads="1"/>
          </p:cNvSpPr>
          <p:nvPr/>
        </p:nvSpPr>
        <p:spPr bwMode="auto">
          <a:xfrm>
            <a:off x="3657600" y="3962400"/>
            <a:ext cx="3352800" cy="52322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charset="0"/>
              <a:buNone/>
            </a:pPr>
            <a:r>
              <a:rPr lang="en-US" sz="2800" dirty="0"/>
              <a:t>Risk = ∑ P(</a:t>
            </a:r>
            <a:r>
              <a:rPr lang="en-US" sz="2800" dirty="0" err="1"/>
              <a:t>M</a:t>
            </a:r>
            <a:r>
              <a:rPr lang="en-US" sz="2800" baseline="-25000" dirty="0" err="1"/>
              <a:t>i</a:t>
            </a:r>
            <a:r>
              <a:rPr lang="en-US" sz="2800" dirty="0"/>
              <a:t>) V</a:t>
            </a:r>
            <a:r>
              <a:rPr lang="en-US" sz="2800" baseline="-25000" dirty="0"/>
              <a:t>i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9CA5-FF11-D34C-BDC7-DA68A21CB46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"/>
            <a:ext cx="5262573" cy="6248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199" y="6248400"/>
            <a:ext cx="7199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http://www.informationisbeautiful.net/visualizations/worlds-biggest-data-breaches-hacks/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43600" y="762000"/>
            <a:ext cx="2895600" cy="548640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342000" indent="-342000" defTabSz="91440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accent6"/>
              </a:buClr>
              <a:buSzPct val="75000"/>
              <a:buFont typeface="Wingdings" pitchFamily="2" charset="2"/>
              <a:buChar char="n"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1pPr>
            <a:lvl2pPr marL="496800" lvl="1" indent="-270000" defTabSz="914400" eaLnBrk="1" latinLnBrk="0" hangingPunct="1">
              <a:lnSpc>
                <a:spcPct val="120000"/>
              </a:lnSpc>
              <a:spcBef>
                <a:spcPts val="600"/>
              </a:spcBef>
              <a:buClr>
                <a:schemeClr val="accent2"/>
              </a:buClr>
              <a:buSzPct val="75000"/>
              <a:buFont typeface="Wingdings" pitchFamily="2" charset="2"/>
              <a:buChar char="n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2pPr>
            <a:lvl3pPr marL="685800" indent="-228600" defTabSz="914400" eaLnBrk="1" latinLnBrk="0" hangingPunct="1">
              <a:spcBef>
                <a:spcPts val="600"/>
              </a:spcBef>
              <a:buClr>
                <a:schemeClr val="accent4"/>
              </a:buClr>
              <a:buSzPct val="75000"/>
              <a:buFont typeface="Wingdings" pitchFamily="2" charset="2"/>
              <a:buChar char="n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3pPr>
            <a:lvl4pPr marL="914400" indent="-228600" defTabSz="914400" eaLnBrk="1" latinLnBrk="0" hangingPunct="1">
              <a:spcBef>
                <a:spcPts val="600"/>
              </a:spcBef>
              <a:buClr>
                <a:schemeClr val="accent4"/>
              </a:buClr>
              <a:buSzPct val="75000"/>
              <a:buFont typeface="Wingdings" pitchFamily="2" charset="2"/>
              <a:buChar char="n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4pPr>
            <a:lvl5pPr marL="1143000" indent="-228600" defTabSz="91440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5pPr>
            <a:lvl6pPr marL="1377950" indent="-228600" defTabSz="914400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6pPr>
            <a:lvl7pPr marL="1603375" indent="-228600" defTabSz="9144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7pPr>
            <a:lvl8pPr marL="1830388" indent="-228600" defTabSz="914400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8pPr>
            <a:lvl9pPr marL="2057400" indent="-228600" defTabSz="914400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dirty="0" smtClean="0"/>
              <a:t>Exponential growth of security incidents over the past 25+ years</a:t>
            </a:r>
          </a:p>
          <a:p>
            <a:pPr marL="0" indent="0">
              <a:buNone/>
            </a:pPr>
            <a:r>
              <a:rPr lang="en-US" dirty="0" smtClean="0"/>
              <a:t>Networked </a:t>
            </a:r>
            <a:r>
              <a:rPr lang="en-US" dirty="0" smtClean="0"/>
              <a:t>systems are more and more complex</a:t>
            </a:r>
          </a:p>
          <a:p>
            <a:pPr marL="0" indent="0">
              <a:buNone/>
            </a:pPr>
            <a:r>
              <a:rPr lang="en-US" dirty="0" smtClean="0"/>
              <a:t>Difficult to protect them from ever more sophisticated attacks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806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Qualitative </a:t>
            </a:r>
            <a:r>
              <a:rPr lang="en-US" dirty="0" smtClean="0"/>
              <a:t>vs. </a:t>
            </a:r>
            <a:r>
              <a:rPr lang="en-US" dirty="0"/>
              <a:t>Quantitative</a:t>
            </a:r>
          </a:p>
        </p:txBody>
      </p:sp>
      <p:graphicFrame>
        <p:nvGraphicFramePr>
          <p:cNvPr id="198660" name="Group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348217"/>
              </p:ext>
            </p:extLst>
          </p:nvPr>
        </p:nvGraphicFramePr>
        <p:xfrm>
          <a:off x="2133599" y="3962400"/>
          <a:ext cx="6794501" cy="2362200"/>
        </p:xfrm>
        <a:graphic>
          <a:graphicData uri="http://schemas.openxmlformats.org/drawingml/2006/table">
            <a:tbl>
              <a:tblPr/>
              <a:tblGrid>
                <a:gridCol w="2461776"/>
                <a:gridCol w="1280123"/>
                <a:gridCol w="1575536"/>
                <a:gridCol w="1477066"/>
              </a:tblGrid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charset="0"/>
                        <a:ea typeface="ＭＳ Ｐゴシック" charset="0"/>
                      </a:endParaRPr>
                    </a:p>
                  </a:txBody>
                  <a:tcPr marL="151765" marR="151765" anchor="ctr" horzOverflow="overflow">
                    <a:lnL cap="flat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Importance of impact</a:t>
                      </a:r>
                    </a:p>
                  </a:txBody>
                  <a:tcPr marL="151765" marR="15176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Prob. of occur.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Low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Medium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Low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Medium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High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Medium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Low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Medium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Medium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Low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Low</a:t>
                      </a: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Low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charset="0"/>
                          <a:ea typeface="ＭＳ Ｐゴシック" charset="0"/>
                        </a:rPr>
                        <a:t>Low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33117-EBFC-044C-B88B-49FB176B4E9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1600200"/>
            <a:ext cx="8077200" cy="45307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Quantitative</a:t>
            </a:r>
            <a:r>
              <a:rPr lang="en-US" dirty="0"/>
              <a:t> </a:t>
            </a:r>
            <a:r>
              <a:rPr lang="en-US" dirty="0" smtClean="0"/>
              <a:t>evaluation</a:t>
            </a:r>
          </a:p>
          <a:p>
            <a:pPr lvl="1"/>
            <a:r>
              <a:rPr lang="en-US" dirty="0" smtClean="0">
                <a:solidFill>
                  <a:srgbClr val="33CC33"/>
                </a:solidFill>
              </a:rPr>
              <a:t>Example:</a:t>
            </a:r>
            <a:endParaRPr lang="en-US" dirty="0" smtClean="0"/>
          </a:p>
          <a:p>
            <a:pPr lvl="2"/>
            <a:r>
              <a:rPr lang="en-US" dirty="0" smtClean="0"/>
              <a:t>Prob. </a:t>
            </a:r>
            <a:r>
              <a:rPr lang="en-US" dirty="0"/>
              <a:t>to get a virus=10</a:t>
            </a:r>
            <a:r>
              <a:rPr lang="en-US" dirty="0" smtClean="0"/>
              <a:t>%</a:t>
            </a:r>
            <a:endParaRPr lang="en-US" dirty="0"/>
          </a:p>
          <a:p>
            <a:pPr lvl="2"/>
            <a:r>
              <a:rPr lang="en-US" dirty="0" smtClean="0"/>
              <a:t>Cost </a:t>
            </a:r>
            <a:r>
              <a:rPr lang="en-US" dirty="0"/>
              <a:t>to restore system=$</a:t>
            </a:r>
            <a:r>
              <a:rPr lang="en-US" dirty="0" smtClean="0"/>
              <a:t>1000</a:t>
            </a:r>
            <a:endParaRPr lang="en-US" dirty="0"/>
          </a:p>
          <a:p>
            <a:pPr lvl="2"/>
            <a:r>
              <a:rPr lang="en-US" dirty="0" smtClean="0"/>
              <a:t>Risk </a:t>
            </a:r>
            <a:r>
              <a:rPr lang="en-US" dirty="0"/>
              <a:t>is $</a:t>
            </a:r>
            <a:r>
              <a:rPr lang="en-US" dirty="0" smtClean="0"/>
              <a:t>100</a:t>
            </a:r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Qualitative</a:t>
            </a:r>
            <a:r>
              <a:rPr lang="en-US" dirty="0" smtClean="0"/>
              <a:t> evaluation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7" name="Picture 2" descr="C:\Users\Andreas Haeberlen\AppData\Local\Microsoft\Windows\Temporary Internet Files\Content.IE5\7HA4Z6A0\MC90043441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8022" y="2850776"/>
            <a:ext cx="1326777" cy="1492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7532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https://BetterCrypto.org</a:t>
            </a:r>
            <a:endParaRPr lang="en-US" dirty="0" smtClean="0"/>
          </a:p>
          <a:p>
            <a:pPr lvl="1"/>
            <a:r>
              <a:rPr lang="en-US" dirty="0"/>
              <a:t>This project aims at creating a simple, copy &amp; paste-able HOWTO for secure crypto settings of the most common services (webservers, mail, </a:t>
            </a:r>
            <a:r>
              <a:rPr lang="en-US" dirty="0" err="1"/>
              <a:t>ssh</a:t>
            </a:r>
            <a:r>
              <a:rPr lang="en-US" dirty="0"/>
              <a:t>, etc.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https://www.howsmyssl.com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/>
              <a:t>website that tells you how secure your TLS client </a:t>
            </a:r>
            <a:r>
              <a:rPr lang="en-US" dirty="0" smtClean="0"/>
              <a:t>is</a:t>
            </a:r>
          </a:p>
          <a:p>
            <a:pPr marL="0" indent="0">
              <a:buNone/>
            </a:pPr>
            <a:r>
              <a:rPr lang="en-US" dirty="0"/>
              <a:t>Follow good software engineering principles, but take into account malicious </a:t>
            </a:r>
            <a:r>
              <a:rPr lang="en-US" dirty="0" smtClean="0"/>
              <a:t>behavior</a:t>
            </a:r>
          </a:p>
          <a:p>
            <a:pPr lvl="1"/>
            <a:r>
              <a:rPr lang="en-US" dirty="0"/>
              <a:t>Thirteen principles to ensure enterprise system security</a:t>
            </a:r>
          </a:p>
          <a:p>
            <a:pPr lvl="1"/>
            <a:r>
              <a:rPr lang="en-US" dirty="0">
                <a:hlinkClick r:id="rId4"/>
              </a:rPr>
              <a:t>http://searchsecurity.techtarget.com/opinion/Thirteen-principles-to-ensure-enterprise-system-</a:t>
            </a:r>
            <a:r>
              <a:rPr lang="en-US" dirty="0" smtClean="0">
                <a:hlinkClick r:id="rId4"/>
              </a:rPr>
              <a:t>security</a:t>
            </a:r>
            <a:endParaRPr lang="en-US" dirty="0" smtClean="0"/>
          </a:p>
          <a:p>
            <a:pPr lvl="1"/>
            <a:r>
              <a:rPr lang="en-US" dirty="0"/>
              <a:t>Use community </a:t>
            </a:r>
            <a:r>
              <a:rPr lang="en-US" dirty="0" smtClean="0"/>
              <a:t>resources (CERT, </a:t>
            </a:r>
            <a:r>
              <a:rPr lang="en-US" dirty="0" err="1" smtClean="0"/>
              <a:t>BugTraq</a:t>
            </a:r>
            <a:r>
              <a:rPr lang="en-US" dirty="0" smtClean="0"/>
              <a:t>, etc.)</a:t>
            </a:r>
            <a:endParaRPr lang="en-US" dirty="0"/>
          </a:p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3575E2-5C08-F846-AD9B-D73DC74F394D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080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4648200"/>
            <a:ext cx="5638800" cy="1362075"/>
          </a:xfrm>
        </p:spPr>
        <p:txBody>
          <a:bodyPr anchor="t"/>
          <a:lstStyle/>
          <a:p>
            <a:r>
              <a:rPr lang="en-US" dirty="0" smtClean="0"/>
              <a:t>Spam | Malware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3124200"/>
            <a:ext cx="5638800" cy="1500187"/>
          </a:xfrm>
        </p:spPr>
        <p:txBody>
          <a:bodyPr anchor="b"/>
          <a:lstStyle/>
          <a:p>
            <a:r>
              <a:rPr lang="en-US" dirty="0"/>
              <a:t>Next time you will learn </a:t>
            </a:r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11DD4-9FA1-DC41-AC8A-B26E2EC1E386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43000" y="1752601"/>
            <a:ext cx="2743200" cy="83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cap="none" baseline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r>
              <a:rPr lang="en-US" dirty="0" smtClean="0"/>
              <a:t>Stay tuned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381000"/>
            <a:ext cx="50292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76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Stuxnet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439CA5-FF11-D34C-BDC7-DA68A21CB46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76400" y="5791200"/>
            <a:ext cx="64225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Stuxnet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Anatomy of a Computer 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Virus (watch at 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https://vimeo.com/</a:t>
            </a:r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2"/>
              </a:rPr>
              <a:t>25118844</a:t>
            </a:r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Direction and Motion Graphics: Patrick Clair http://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patrickclair.com</a:t>
            </a:r>
            <a:endParaRPr lang="en-US" sz="1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Written by: Scott Mitchell</a:t>
            </a:r>
          </a:p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Production Company: 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Zapruder's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Other Films.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95400"/>
            <a:ext cx="7673722" cy="430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579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Recently heard about NSA?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18CF7-64E8-1F41-A41E-28D58F3FD788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1143000"/>
            <a:ext cx="6501713" cy="5029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57199" y="6248400"/>
            <a:ext cx="4684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http://www.spiegel.de/international/world/a-941262.html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48400" y="1828800"/>
            <a:ext cx="2552700" cy="1848152"/>
          </a:xfrm>
          <a:prstGeom prst="rect">
            <a:avLst/>
          </a:prstGeom>
        </p:spPr>
      </p:pic>
      <p:sp>
        <p:nvSpPr>
          <p:cNvPr id="10" name="Content Placeholder 9"/>
          <p:cNvSpPr txBox="1">
            <a:spLocks/>
          </p:cNvSpPr>
          <p:nvPr/>
        </p:nvSpPr>
        <p:spPr>
          <a:xfrm>
            <a:off x="6629400" y="4495800"/>
            <a:ext cx="2209800" cy="792163"/>
          </a:xfrm>
          <a:prstGeom prst="rect">
            <a:avLst/>
          </a:prstGeom>
        </p:spPr>
        <p:txBody>
          <a:bodyPr/>
          <a:lstStyle>
            <a:lvl1pPr marL="342000" indent="-342000" algn="l" defTabSz="914400" rtl="0" eaLnBrk="1" latinLnBrk="0" hangingPunct="1">
              <a:spcBef>
                <a:spcPts val="2000"/>
              </a:spcBef>
              <a:buClr>
                <a:schemeClr val="accent6"/>
              </a:buClr>
              <a:buSzPct val="75000"/>
              <a:buFont typeface="Wingdings" pitchFamily="2" charset="2"/>
              <a:buChar char="n"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1pPr>
            <a:lvl2pPr marL="496800" indent="-270000" algn="l" defTabSz="914400" rtl="0" eaLnBrk="1" latinLnBrk="0" hangingPunct="1">
              <a:spcBef>
                <a:spcPts val="600"/>
              </a:spcBef>
              <a:buClr>
                <a:schemeClr val="accent2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4"/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4"/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Tahoma"/>
                <a:ea typeface="+mn-ea"/>
                <a:cs typeface="Tahoma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2000"/>
              </a:spcBef>
              <a:buClr>
                <a:schemeClr val="accent6"/>
              </a:buClr>
              <a:buNone/>
            </a:pPr>
            <a:r>
              <a:rPr lang="en-US" sz="1200" dirty="0" smtClean="0"/>
              <a:t>Checkout</a:t>
            </a:r>
            <a:br>
              <a:rPr lang="en-US" sz="1200" dirty="0" smtClean="0"/>
            </a:br>
            <a:r>
              <a:rPr lang="en-US" sz="1200" dirty="0" smtClean="0"/>
              <a:t>“Jacob </a:t>
            </a:r>
            <a:r>
              <a:rPr lang="en-US" sz="1200" dirty="0" err="1" smtClean="0"/>
              <a:t>Applebaum</a:t>
            </a:r>
            <a:r>
              <a:rPr lang="en-US" sz="1200" dirty="0" smtClean="0"/>
              <a:t>:</a:t>
            </a:r>
            <a:br>
              <a:rPr lang="en-US" sz="1200" dirty="0" smtClean="0"/>
            </a:br>
            <a:r>
              <a:rPr lang="en-US" sz="1200" dirty="0" smtClean="0"/>
              <a:t>To protect And Infect, </a:t>
            </a:r>
            <a:r>
              <a:rPr lang="en-US" sz="1200" dirty="0"/>
              <a:t>Part </a:t>
            </a:r>
            <a:r>
              <a:rPr lang="en-US" sz="1200" dirty="0" smtClean="0"/>
              <a:t>2” </a:t>
            </a:r>
            <a:r>
              <a:rPr lang="en-US" sz="1200" dirty="0" smtClean="0">
                <a:hlinkClick r:id="rId5"/>
              </a:rPr>
              <a:t>http://youtu.be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smtClean="0">
                <a:hlinkClick r:id="rId5"/>
              </a:rPr>
              <a:t>vILAlhwUgIU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70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INGI2347 about?</a:t>
            </a:r>
            <a:endParaRPr lang="en-US" dirty="0"/>
          </a:p>
        </p:txBody>
      </p:sp>
      <p:sp>
        <p:nvSpPr>
          <p:cNvPr id="136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Wide view of </a:t>
            </a:r>
            <a:r>
              <a:rPr lang="en-US" dirty="0" smtClean="0">
                <a:solidFill>
                  <a:srgbClr val="FF0000"/>
                </a:solidFill>
              </a:rPr>
              <a:t>security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Mosaic of security problems and </a:t>
            </a:r>
            <a:r>
              <a:rPr lang="en-US" dirty="0" smtClean="0"/>
              <a:t>solutions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Objective</a:t>
            </a:r>
            <a:endParaRPr lang="en-US" dirty="0"/>
          </a:p>
          <a:p>
            <a:pPr lvl="1"/>
            <a:r>
              <a:rPr lang="en-US" dirty="0" smtClean="0"/>
              <a:t>Provide basic concepts and principles for a wide spectrum of security problems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base for future security specialists</a:t>
            </a:r>
          </a:p>
          <a:p>
            <a:pPr lvl="1"/>
            <a:r>
              <a:rPr lang="en-US" dirty="0"/>
              <a:t>General knowledge for non-specialists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More </a:t>
            </a:r>
            <a:r>
              <a:rPr lang="en-US" dirty="0">
                <a:solidFill>
                  <a:srgbClr val="FF0000"/>
                </a:solidFill>
              </a:rPr>
              <a:t>descriptive than </a:t>
            </a:r>
            <a:r>
              <a:rPr lang="en-US" dirty="0" smtClean="0">
                <a:solidFill>
                  <a:srgbClr val="FF0000"/>
                </a:solidFill>
              </a:rPr>
              <a:t>analytical</a:t>
            </a:r>
            <a:endParaRPr lang="en-US" dirty="0">
              <a:solidFill>
                <a:srgbClr val="FF0000"/>
              </a:solidFill>
            </a:endParaRPr>
          </a:p>
          <a:p>
            <a:pPr lvl="1"/>
            <a:r>
              <a:rPr lang="en-US" dirty="0"/>
              <a:t>Technical </a:t>
            </a:r>
            <a:r>
              <a:rPr lang="en-US" dirty="0" smtClean="0"/>
              <a:t>approach</a:t>
            </a:r>
            <a:endParaRPr lang="en-US" dirty="0"/>
          </a:p>
          <a:p>
            <a:endParaRPr lang="en-US" dirty="0"/>
          </a:p>
          <a:p>
            <a:pPr>
              <a:buFont typeface="Wingdings" charset="0"/>
              <a:buNone/>
            </a:pP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FF9C-38D3-1447-A397-FB5FD122D45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50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Contents</a:t>
            </a:r>
            <a:endParaRPr lang="en-US" dirty="0"/>
          </a:p>
        </p:txBody>
      </p:sp>
      <p:sp>
        <p:nvSpPr>
          <p:cNvPr id="12493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Spam and Malware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Forged E-Mail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Network vulnerabilities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Firewalls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Proxies | IDS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Cryptography | </a:t>
            </a:r>
            <a:r>
              <a:rPr lang="en-US" sz="2000" dirty="0" smtClean="0"/>
              <a:t>Certificates</a:t>
            </a:r>
            <a:endParaRPr lang="en-US" sz="2000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Passwords | Time-memory trade-off</a:t>
            </a:r>
          </a:p>
          <a:p>
            <a:r>
              <a:rPr lang="en-US" sz="2000" dirty="0"/>
              <a:t>WEP | WPA</a:t>
            </a:r>
          </a:p>
          <a:p>
            <a:r>
              <a:rPr lang="en-US" sz="2000" dirty="0"/>
              <a:t>IPSec | SSL/TLS</a:t>
            </a:r>
          </a:p>
          <a:p>
            <a:r>
              <a:rPr lang="en-US" sz="2000" dirty="0"/>
              <a:t>Kerberos | PGP</a:t>
            </a:r>
          </a:p>
          <a:p>
            <a:r>
              <a:rPr lang="en-US" sz="2000" dirty="0"/>
              <a:t>Cloud computing security</a:t>
            </a:r>
          </a:p>
          <a:p>
            <a:r>
              <a:rPr lang="en-US" sz="2000" dirty="0" smtClean="0"/>
              <a:t>Guest lecture: security </a:t>
            </a:r>
            <a:r>
              <a:rPr lang="en-US" sz="2000" dirty="0"/>
              <a:t>viewed by the Compute Crime </a:t>
            </a:r>
            <a:r>
              <a:rPr lang="en-US" sz="2000" dirty="0" smtClean="0"/>
              <a:t>Unit</a:t>
            </a:r>
            <a:endParaRPr lang="en-US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27 Jan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7FF9C-38D3-1447-A397-FB5FD122D45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65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canini-teaching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mcanini-teaching.thmx</Template>
  <TotalTime>3358</TotalTime>
  <Words>2731</Words>
  <Application>Microsoft Macintosh PowerPoint</Application>
  <PresentationFormat>On-screen Show (4:3)</PresentationFormat>
  <Paragraphs>532</Paragraphs>
  <Slides>53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mcanini-teaching</vt:lpstr>
      <vt:lpstr>Introduction</vt:lpstr>
      <vt:lpstr>Welcome!</vt:lpstr>
      <vt:lpstr>Let’s start</vt:lpstr>
      <vt:lpstr>PowerPoint Presentation</vt:lpstr>
      <vt:lpstr>PowerPoint Presentation</vt:lpstr>
      <vt:lpstr>Stuxnet</vt:lpstr>
      <vt:lpstr>Recently heard about NSA?</vt:lpstr>
      <vt:lpstr>What is INGI2347 about?</vt:lpstr>
      <vt:lpstr>Course Contents</vt:lpstr>
      <vt:lpstr>Plan for today</vt:lpstr>
      <vt:lpstr>Course Staff</vt:lpstr>
      <vt:lpstr>Schedule and Rooms</vt:lpstr>
      <vt:lpstr>Language</vt:lpstr>
      <vt:lpstr>Prerequisites</vt:lpstr>
      <vt:lpstr>Teaching Activities</vt:lpstr>
      <vt:lpstr>Lectures</vt:lpstr>
      <vt:lpstr>Textbook</vt:lpstr>
      <vt:lpstr>In-class Exercises</vt:lpstr>
      <vt:lpstr>Challenges</vt:lpstr>
      <vt:lpstr>Challenges (2013/14)</vt:lpstr>
      <vt:lpstr>June Examination</vt:lpstr>
      <vt:lpstr>September Examination</vt:lpstr>
      <vt:lpstr>Course website</vt:lpstr>
      <vt:lpstr>Course discussion group</vt:lpstr>
      <vt:lpstr>Ethics</vt:lpstr>
      <vt:lpstr>Supplementary reading (not mandatory)</vt:lpstr>
      <vt:lpstr>What do we mean by security?</vt:lpstr>
      <vt:lpstr>What do we mean by security?</vt:lpstr>
      <vt:lpstr>What do we mean by security?</vt:lpstr>
      <vt:lpstr>When is a computer system secure?</vt:lpstr>
      <vt:lpstr>When is a computer system secure?</vt:lpstr>
      <vt:lpstr>“Security is mostly a superstition […]” – Helen Keller (1880-1968), American writer and activist</vt:lpstr>
      <vt:lpstr>How to think about trade-offs?</vt:lpstr>
      <vt:lpstr>Classic CIA triad</vt:lpstr>
      <vt:lpstr>Example security techniques</vt:lpstr>
      <vt:lpstr>Security goals</vt:lpstr>
      <vt:lpstr>CSI Survey</vt:lpstr>
      <vt:lpstr>Statistics: Respondents’ Profile</vt:lpstr>
      <vt:lpstr>Statistics: Security Incidents</vt:lpstr>
      <vt:lpstr>Statistics: Types of Attacks</vt:lpstr>
      <vt:lpstr>Statistics: Insiders</vt:lpstr>
      <vt:lpstr>Statistics: Targeted Attacks</vt:lpstr>
      <vt:lpstr>Statistics: After an Incident</vt:lpstr>
      <vt:lpstr>Statistics: IT Budget</vt:lpstr>
      <vt:lpstr>Statistics: Types of Security Techno- logy Used</vt:lpstr>
      <vt:lpstr>Risk Analysis</vt:lpstr>
      <vt:lpstr>Security Incident: A Real Issue</vt:lpstr>
      <vt:lpstr>A Systematic Approach</vt:lpstr>
      <vt:lpstr>Risk Analysis</vt:lpstr>
      <vt:lpstr>Qualitative vs. Quantitative</vt:lpstr>
      <vt:lpstr>Any questions?</vt:lpstr>
      <vt:lpstr>Tips</vt:lpstr>
      <vt:lpstr>Spam | Malware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Security</dc:title>
  <dc:subject>Course Ingi2347 UCL Belgium</dc:subject>
  <dc:creator>Gildas Avoine</dc:creator>
  <dc:description>This document is copyrighted and must not be distributed to people who do not attend the class.</dc:description>
  <cp:lastModifiedBy>Marco Canini</cp:lastModifiedBy>
  <cp:revision>196</cp:revision>
  <dcterms:created xsi:type="dcterms:W3CDTF">2008-01-31T23:36:57Z</dcterms:created>
  <dcterms:modified xsi:type="dcterms:W3CDTF">2014-01-27T14:43:26Z</dcterms:modified>
</cp:coreProperties>
</file>